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7" r:id="rId10"/>
    <p:sldId id="268" r:id="rId11"/>
    <p:sldId id="262" r:id="rId12"/>
    <p:sldId id="263" r:id="rId13"/>
    <p:sldId id="264" r:id="rId14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53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DC0185C-E6E6-4403-B51F-EE8A5D2D91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12159A45-64EE-463D-8EFA-0A6579BE59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98C737D-850F-442F-94B4-7DF1A6FF0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A783F-DD63-40B0-B51F-39D21411515D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B184580-DCEA-43F8-B1BF-9D60D6E00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56B2915-AA64-4B38-9266-91697236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3227D-4AFF-479D-8ECA-9C1ED69BF4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57237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2E2E75D-6C27-47BA-B199-1724F8008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3606D13F-3847-4BCD-A5BC-C2D98E95C9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BDF401A-7C33-4EE2-A3F2-CF3D8C201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A783F-DD63-40B0-B51F-39D21411515D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CE0693B-6902-408A-B46F-1C94296AE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AC506CF-A5AD-4751-A619-D0FA72DA2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3227D-4AFF-479D-8ECA-9C1ED69BF4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40810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53287804-F1D0-44A9-9D01-EA8EE8DCDE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5AC903B7-89DD-43AE-945A-84763DE0CB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832D75C-DBBB-461B-831F-D3225A4AB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A783F-DD63-40B0-B51F-39D21411515D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1D200E7-8E6D-418F-AC63-9053B9279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27FE2D6-A5F9-4DF0-A407-1BCA17C32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3227D-4AFF-479D-8ECA-9C1ED69BF4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61409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DF40F21-7A7F-44C7-81A5-38F1A6875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7F5F79B-0951-4B39-ACB8-583167D13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A61B7E0-678D-4F00-B201-DA63D1129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A783F-DD63-40B0-B51F-39D21411515D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96D06C6-1F5C-45E7-85D7-4E5317262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BD8B24D-0E7C-4FBE-A0C3-D47E57AC7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3227D-4AFF-479D-8ECA-9C1ED69BF4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03400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CDE2A05-72AF-4823-AEF3-C2927A3A5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5758B45-0E82-4D0B-968F-E0EF2E1CC5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FE8E5AA-D570-4F9D-8794-358F691C2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A783F-DD63-40B0-B51F-39D21411515D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5652840-2F64-4829-B4D1-950D474E6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9885B9F-EACE-4BB8-864D-24AEE24FE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3227D-4AFF-479D-8ECA-9C1ED69BF4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68991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156DA0A-B3E5-4588-8CEA-F3F45B87F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734838E-28AB-4014-A600-1F78B4217A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EA23EBE-709F-450E-8DB5-69A3E88F1C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A145DE7-80A7-404D-8EFC-789DE8308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A783F-DD63-40B0-B51F-39D21411515D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7AF8EEB3-245E-4777-BF04-E03E7C8FB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50988A7-CB6A-4FDB-97F3-22DC345C9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3227D-4AFF-479D-8ECA-9C1ED69BF4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06246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C3BE6CE-E5DC-4753-9AD4-F28ABD512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390CF1B9-31F5-43E7-B345-82458380A9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7E5B5313-36B0-4138-97F5-81E7796896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9828F380-FAEB-424D-B198-AB5BB6F2DD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F3ADCC88-C929-494B-B4AD-1FFB3F303E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9158236A-932C-4EF4-8803-E760E537D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A783F-DD63-40B0-B51F-39D21411515D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5FE962ED-741F-48A5-AAF9-2943D51C1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0DAD44E8-2783-468E-A6E4-F284DD1BC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3227D-4AFF-479D-8ECA-9C1ED69BF4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29778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3862CA7-B8CD-4DC8-8093-D115CBC11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6FD6B6D0-AB3A-46B5-9085-576B2A56E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A783F-DD63-40B0-B51F-39D21411515D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13CCBCF-88A3-42DA-B26A-B38F6EB54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0384FF84-CA78-43FE-851F-920B48B76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3227D-4AFF-479D-8ECA-9C1ED69BF4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89278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C9E9AEB6-AD44-4F8B-B609-BF56CDA9C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A783F-DD63-40B0-B51F-39D21411515D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138CB4CA-0ADD-4410-ACAA-EA6F6A86E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7369435-06F9-4DAE-B4C9-2ED8E54F3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3227D-4AFF-479D-8ECA-9C1ED69BF4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33235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77420BF-8FDA-440D-ADA7-60944C070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1B29549-E3D1-4F6B-8E79-A14AD0D2B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8C4C677B-0F0A-42E8-BEF1-B6E0E0738B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3C9A539-071C-4BC8-A2EE-011378FA4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A783F-DD63-40B0-B51F-39D21411515D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960A78A-F677-4415-9F2D-336594CF0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B5A6FB5-E696-4D0A-8ED0-8F78844CA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3227D-4AFF-479D-8ECA-9C1ED69BF4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57530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52ED6D8-1B44-4A50-973C-E5FCBCFBE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9D5C954A-A0EF-4C74-8529-5DC55A3A95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2C5CB2F6-B7BA-492C-A93B-ACC7394F68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7C048F9-B5D5-4DEA-98DC-18D5BF6BD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A783F-DD63-40B0-B51F-39D21411515D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E98A643-B6B0-45D1-9690-654BC4041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386D90B-9942-443D-BF20-8357BE492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3227D-4AFF-479D-8ECA-9C1ED69BF4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4517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3000">
              <a:schemeClr val="accent4">
                <a:lumMod val="60000"/>
                <a:lumOff val="40000"/>
              </a:schemeClr>
            </a:gs>
            <a:gs pos="0">
              <a:schemeClr val="accent1">
                <a:lumMod val="5000"/>
                <a:lumOff val="95000"/>
              </a:schemeClr>
            </a:gs>
            <a:gs pos="13000">
              <a:schemeClr val="accent4">
                <a:lumMod val="20000"/>
                <a:lumOff val="80000"/>
              </a:schemeClr>
            </a:gs>
            <a:gs pos="84000">
              <a:schemeClr val="accent4"/>
            </a:gs>
            <a:gs pos="100000">
              <a:schemeClr val="accent4">
                <a:lumMod val="20000"/>
                <a:lumOff val="8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137BFB07-1A13-49D7-A418-57479F158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00B3E2B-B2D1-4C1D-B0A5-160733E123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350DAFD-345F-41E3-AF46-928A28C229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A783F-DD63-40B0-B51F-39D21411515D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ABCE223-0493-4AE0-AF0C-54C1105F02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40854C5-4B75-48EF-8695-A1C70FC96D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23227D-4AFF-479D-8ECA-9C1ED69BF4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78245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orldathletics.org/hu/competitions/world-athletics-ultimate-championship/2026/news/news/mondo-duplantis-koncertjevel-zarul-ket-het-mulva-a-budapesti-atletikai-vilagdonto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3000">
              <a:schemeClr val="accent4">
                <a:lumMod val="60000"/>
                <a:lumOff val="40000"/>
              </a:schemeClr>
            </a:gs>
            <a:gs pos="0">
              <a:schemeClr val="accent1">
                <a:lumMod val="5000"/>
                <a:lumOff val="95000"/>
              </a:schemeClr>
            </a:gs>
            <a:gs pos="13000">
              <a:schemeClr val="accent4">
                <a:lumMod val="20000"/>
                <a:lumOff val="80000"/>
              </a:schemeClr>
            </a:gs>
            <a:gs pos="91000">
              <a:schemeClr val="accent4"/>
            </a:gs>
            <a:gs pos="100000">
              <a:schemeClr val="accent4">
                <a:lumMod val="20000"/>
                <a:lumOff val="8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83D9686-A924-4530-A8E2-E1C492D03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327" y="0"/>
            <a:ext cx="9144000" cy="2387600"/>
          </a:xfrm>
        </p:spPr>
        <p:txBody>
          <a:bodyPr/>
          <a:lstStyle/>
          <a:p>
            <a:r>
              <a:rPr lang="hu-HU" dirty="0"/>
              <a:t>Magyarország turisztikai régiói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4A5498B0-5A4E-41A2-9919-EA427F2437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CFADDC61-FE47-47CC-BCC2-32277F8E4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7358" y="2050160"/>
            <a:ext cx="6499804" cy="407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281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9900F4B0-07E8-463D-93B6-16739694F487}"/>
              </a:ext>
            </a:extLst>
          </p:cNvPr>
          <p:cNvSpPr/>
          <p:nvPr/>
        </p:nvSpPr>
        <p:spPr>
          <a:xfrm>
            <a:off x="211015" y="140677"/>
            <a:ext cx="6928068" cy="1415772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hu-HU" sz="3200" b="1" dirty="0"/>
              <a:t>Összegzés: </a:t>
            </a:r>
            <a:r>
              <a:rPr lang="hu-HU" dirty="0"/>
              <a:t>Az Atlétikai Világdöntő nemcsak a világ legjobb atlétáinak versenye, hanem Budapest nemzetközi népszerűsítésének is fontos lehetősége. A sportesemény a főváros turizmusát, vendéglátását és kulturális ismertségét is erősítheti.</a:t>
            </a:r>
          </a:p>
        </p:txBody>
      </p:sp>
    </p:spTree>
    <p:extLst>
      <p:ext uri="{BB962C8B-B14F-4D97-AF65-F5344CB8AC3E}">
        <p14:creationId xmlns:p14="http://schemas.microsoft.com/office/powerpoint/2010/main" val="3005639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4B59C441-859A-4141-868C-98017A8DC51D}"/>
              </a:ext>
            </a:extLst>
          </p:cNvPr>
          <p:cNvSpPr/>
          <p:nvPr/>
        </p:nvSpPr>
        <p:spPr>
          <a:xfrm>
            <a:off x="951345" y="1154545"/>
            <a:ext cx="819265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b="1" dirty="0"/>
              <a:t>Az eseményekhez kapcsolódóan ideiglenesen, de gyakran tartósan is új munkahelyek jönnek létre: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b="1" dirty="0"/>
              <a:t>szervezés,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b="1" dirty="0"/>
              <a:t>biztonság,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b="1" dirty="0"/>
              <a:t>vendéglátás,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b="1" dirty="0"/>
              <a:t>szállodaipar,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b="1" dirty="0"/>
              <a:t>közlekedés,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b="1" dirty="0"/>
              <a:t>marketing.</a:t>
            </a:r>
          </a:p>
          <a:p>
            <a:endParaRPr lang="hu-HU" sz="2400" dirty="0"/>
          </a:p>
          <a:p>
            <a:r>
              <a:rPr lang="hu-HU" sz="2400" b="1" dirty="0"/>
              <a:t>A nagyberuházások (stadionok, csarnokok, uszodák, bicikliutak) építése szintén több ezer embernek adott munkát.</a:t>
            </a:r>
          </a:p>
          <a:p>
            <a:r>
              <a:rPr lang="hu-HU" sz="2400" b="1" dirty="0"/>
              <a:t>A sportturizmus így közvetlenül és közvetve is munkahelyeket teremt, különösen Budapesten, Győrben, Debrecenben, Szegeden és a Balaton környékén.</a:t>
            </a:r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607C3B73-CC6C-490A-A1A8-27F9C64B6AEB}"/>
              </a:ext>
            </a:extLst>
          </p:cNvPr>
          <p:cNvSpPr/>
          <p:nvPr/>
        </p:nvSpPr>
        <p:spPr>
          <a:xfrm>
            <a:off x="1489746" y="242515"/>
            <a:ext cx="39135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Munkahelyteremtés</a:t>
            </a:r>
          </a:p>
        </p:txBody>
      </p:sp>
    </p:spTree>
    <p:extLst>
      <p:ext uri="{BB962C8B-B14F-4D97-AF65-F5344CB8AC3E}">
        <p14:creationId xmlns:p14="http://schemas.microsoft.com/office/powerpoint/2010/main" val="2323985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CF2CA5DD-538A-46E5-8E1E-B98BB20BD075}"/>
              </a:ext>
            </a:extLst>
          </p:cNvPr>
          <p:cNvSpPr/>
          <p:nvPr/>
        </p:nvSpPr>
        <p:spPr>
          <a:xfrm>
            <a:off x="3048000" y="889844"/>
            <a:ext cx="81372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u-HU" sz="2000" dirty="0"/>
              <a:t>A sporteseményekhez kapcsolódóan megvalósuló </a:t>
            </a:r>
            <a:r>
              <a:rPr lang="hu-HU" sz="2000" b="1" dirty="0"/>
              <a:t>infrastruktúra-fejlesztések</a:t>
            </a:r>
            <a:r>
              <a:rPr lang="hu-HU" sz="2000" dirty="0"/>
              <a:t> (szállodák, közlekedés, sportlétesítmények) hosszú távon is szolgálják a turizmust.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2000" dirty="0"/>
              <a:t>Példák: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000" b="1" dirty="0"/>
              <a:t>Duna Aréna</a:t>
            </a:r>
            <a:r>
              <a:rPr lang="hu-HU" sz="2000" dirty="0"/>
              <a:t> → folyamatosan vonzza a nemzetközi vizes sportversenyeket.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000" b="1" dirty="0"/>
              <a:t>Puskás Aréna</a:t>
            </a:r>
            <a:r>
              <a:rPr lang="hu-HU" sz="2000" dirty="0"/>
              <a:t> → UEFA- és FIFA-szintű futballmérkőzések, koncertek.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000" b="1" dirty="0"/>
              <a:t>Főnix Aréna Debrecenben</a:t>
            </a:r>
            <a:r>
              <a:rPr lang="hu-HU" sz="2000" dirty="0"/>
              <a:t> → többcélú rendezvénycsarnok, kulturális és sportturizmus központja.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000" b="1" dirty="0" err="1"/>
              <a:t>Maty</a:t>
            </a:r>
            <a:r>
              <a:rPr lang="hu-HU" sz="2000" b="1" dirty="0"/>
              <a:t>-ér Szegeden</a:t>
            </a:r>
            <a:r>
              <a:rPr lang="hu-HU" sz="2000" dirty="0"/>
              <a:t> → világszínvonalú kajak-kenu pálya, folyamatos nemzetközi eseményekkel.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000" b="1" dirty="0"/>
              <a:t>Balatoni bicikliút</a:t>
            </a:r>
            <a:r>
              <a:rPr lang="hu-HU" sz="2000" dirty="0"/>
              <a:t> → sport + rekreációs turizmus kombinációja.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000" b="1" dirty="0"/>
              <a:t>Városligeti Műjégpálya</a:t>
            </a:r>
            <a:r>
              <a:rPr lang="hu-HU" sz="2000" dirty="0"/>
              <a:t> → egyszerre hagyományőrzés, turisztikai attrakció és sportolási lehetőség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FF4DBAD1-32D3-469A-A26F-CE9139ABE61D}"/>
              </a:ext>
            </a:extLst>
          </p:cNvPr>
          <p:cNvSpPr/>
          <p:nvPr/>
        </p:nvSpPr>
        <p:spPr>
          <a:xfrm>
            <a:off x="1499335" y="224043"/>
            <a:ext cx="32386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400" b="1" dirty="0"/>
              <a:t>4.Turisztikai fejlesztések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744BE537-C9B1-4619-B377-0EC2BC64D1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621" y="811790"/>
            <a:ext cx="2619375" cy="1743075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9C14416-8723-41C2-A3AC-486050DC8C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971" y="2833110"/>
            <a:ext cx="2486025" cy="1838325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40F78A2C-73E5-40A8-A419-D7E6B99B13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971" y="4795631"/>
            <a:ext cx="2757489" cy="1838326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C80D4F88-35E3-40BD-AAE5-0DAF2B2017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83832" y="5066967"/>
            <a:ext cx="2857500" cy="1600200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FEB054F6-7ED8-4C43-A2DA-7219CE2541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1402" y="5303763"/>
            <a:ext cx="1937052" cy="1317480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A7DB9B2A-3D4B-4505-9602-6E5B31F6B3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33228" y="5291049"/>
            <a:ext cx="2509405" cy="140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613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D817A29F-960D-4B71-A429-0BFB7512ACD5}"/>
              </a:ext>
            </a:extLst>
          </p:cNvPr>
          <p:cNvSpPr/>
          <p:nvPr/>
        </p:nvSpPr>
        <p:spPr>
          <a:xfrm>
            <a:off x="1034473" y="951344"/>
            <a:ext cx="100768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/>
              <a:t>A sportturizmus Magyarországon nemcsak kulturális és közösségi érték, hanem </a:t>
            </a:r>
            <a:r>
              <a:rPr lang="hu-HU" b="1" dirty="0"/>
              <a:t>gazdasági húzóágazat</a:t>
            </a:r>
            <a:r>
              <a:rPr lang="hu-HU" dirty="0"/>
              <a:t> is:</a:t>
            </a:r>
          </a:p>
          <a:p>
            <a:pPr marL="1347788">
              <a:buFont typeface="Arial" panose="020B0604020202020204" pitchFamily="34" charset="0"/>
              <a:buChar char="•"/>
            </a:pPr>
            <a:r>
              <a:rPr lang="hu-HU" dirty="0"/>
              <a:t>hozzájárul a GDP növekedéséhez,</a:t>
            </a:r>
          </a:p>
          <a:p>
            <a:pPr marL="1347788">
              <a:buFont typeface="Arial" panose="020B0604020202020204" pitchFamily="34" charset="0"/>
              <a:buChar char="•"/>
            </a:pPr>
            <a:r>
              <a:rPr lang="hu-HU" b="1" dirty="0"/>
              <a:t>országimázst épít</a:t>
            </a:r>
            <a:r>
              <a:rPr lang="hu-HU" dirty="0"/>
              <a:t>, nemzetközi figyelmet vonz,</a:t>
            </a:r>
          </a:p>
          <a:p>
            <a:pPr marL="1347788">
              <a:buFont typeface="Arial" panose="020B0604020202020204" pitchFamily="34" charset="0"/>
              <a:buChar char="•"/>
            </a:pPr>
            <a:r>
              <a:rPr lang="hu-HU" b="1" dirty="0"/>
              <a:t>munkahelyeket teremt</a:t>
            </a:r>
            <a:r>
              <a:rPr lang="hu-HU" dirty="0"/>
              <a:t>,</a:t>
            </a:r>
          </a:p>
          <a:p>
            <a:pPr marL="1347788">
              <a:buFont typeface="Arial" panose="020B0604020202020204" pitchFamily="34" charset="0"/>
              <a:buChar char="•"/>
            </a:pPr>
            <a:r>
              <a:rPr lang="hu-HU" dirty="0"/>
              <a:t>és tartós </a:t>
            </a:r>
            <a:r>
              <a:rPr lang="hu-HU" b="1" dirty="0"/>
              <a:t>turisztikai fejlesztéseket</a:t>
            </a:r>
            <a:r>
              <a:rPr lang="hu-HU" dirty="0"/>
              <a:t> hagy maga után.</a:t>
            </a:r>
          </a:p>
          <a:p>
            <a:r>
              <a:rPr lang="hu-HU" dirty="0"/>
              <a:t>Ezért stratégiai fontosságú, hogy Magyarország a jövőben is pályázzon nagy világversenyekre, és közben a fenntartható, vidéki sportturizmus erősítésére is figyeljen.</a:t>
            </a: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3D45F6D0-F3B8-4A6D-8302-6E5C50C2C290}"/>
              </a:ext>
            </a:extLst>
          </p:cNvPr>
          <p:cNvSpPr/>
          <p:nvPr/>
        </p:nvSpPr>
        <p:spPr>
          <a:xfrm>
            <a:off x="2115250" y="27774"/>
            <a:ext cx="26230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200" b="1" dirty="0"/>
              <a:t>Összegzés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00F10984-48D1-4AFD-9D13-309EFD1BA3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472" y="3149600"/>
            <a:ext cx="5528305" cy="3095851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D766A10E-87A8-4103-A113-2896DFBDD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39" y="3149600"/>
            <a:ext cx="4984656" cy="30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128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FE29E98-39E8-4EA6-84A1-439F6975B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09C86E2-94D5-4366-8BAA-05679743D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dirty="0"/>
              <a:t>A turizmus Magyarországon stratégiai fontosságú ágazat, a gazdaság egyik motorja, az ágazat biztosítja a GDP több mint 13%-át.</a:t>
            </a:r>
          </a:p>
          <a:p>
            <a:pPr marL="0" indent="0">
              <a:buNone/>
            </a:pPr>
            <a:r>
              <a:rPr lang="hu-HU" dirty="0"/>
              <a:t>Ezért jött létre 2016-ban a </a:t>
            </a:r>
            <a:r>
              <a:rPr lang="hu-HU" b="1" dirty="0"/>
              <a:t>Magyar Turisztikai Ügynökség</a:t>
            </a:r>
            <a:r>
              <a:rPr lang="hu-HU" dirty="0"/>
              <a:t>, a turisztikai ágazat kormányzati szervezete.</a:t>
            </a:r>
          </a:p>
          <a:p>
            <a:pPr marL="0" indent="0">
              <a:buNone/>
            </a:pPr>
            <a:r>
              <a:rPr lang="hu-HU" dirty="0"/>
              <a:t>Az MTÜ legfontosabb </a:t>
            </a:r>
            <a:r>
              <a:rPr lang="hu-HU" b="1" dirty="0"/>
              <a:t>célja: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hu-HU" dirty="0"/>
              <a:t>növelje Magyarország mint úti cél versenyképességét, és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hu-HU" dirty="0"/>
              <a:t>aktívan hozzájáruljon ahhoz, hogy az ország még vonzóbbá, élményekben gazdagabbá váljon a külföldi és belföldi turisták valamint üzleti utazók számára.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hu-HU" dirty="0"/>
              <a:t>elmesélni Magyarország történetét és a turizmus fejlesztésén keresztül biztosítani hazánk gyarapodását</a:t>
            </a:r>
          </a:p>
          <a:p>
            <a:pPr marL="0" lvl="1" indent="0">
              <a:buNone/>
            </a:pPr>
            <a:r>
              <a:rPr lang="hu-HU" sz="2800" b="1" dirty="0" err="1"/>
              <a:t>Feladata:pl</a:t>
            </a:r>
            <a:r>
              <a:rPr lang="hu-HU" sz="2800" b="1" dirty="0"/>
              <a:t>. </a:t>
            </a:r>
            <a:r>
              <a:rPr lang="hu-HU" dirty="0"/>
              <a:t>turizmusfejlesztés irányítása, </a:t>
            </a:r>
          </a:p>
          <a:p>
            <a:pPr marL="0" lvl="1" indent="0">
              <a:buNone/>
            </a:pPr>
            <a:r>
              <a:rPr lang="hu-HU" dirty="0"/>
              <a:t>		turisztikai országmárka fejlesztése, </a:t>
            </a:r>
          </a:p>
          <a:p>
            <a:pPr marL="0" lvl="1" indent="0">
              <a:buNone/>
            </a:pPr>
            <a:r>
              <a:rPr lang="hu-HU" dirty="0"/>
              <a:t>		turisztikai helyzetelemzéseket, </a:t>
            </a:r>
          </a:p>
          <a:p>
            <a:pPr marL="0" lvl="1" indent="0">
              <a:buNone/>
            </a:pPr>
            <a:r>
              <a:rPr lang="hu-HU" dirty="0"/>
              <a:t>		a problémák és lehetőségek feltárását, nemzeti ünnepek és emléknapok 			összetartozást erősítő üzeneteit, szakmai kutatás-elemzési és képzési 			feladatok, világkiállításokon való megjelenés</a:t>
            </a:r>
            <a:endParaRPr lang="hu-HU" sz="2800" b="1" dirty="0"/>
          </a:p>
          <a:p>
            <a:pPr marL="0" lvl="1" indent="0">
              <a:buNone/>
            </a:pPr>
            <a:endParaRPr lang="hu-HU" sz="2800" b="1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90498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B7816FE-1707-40D7-9DFD-B4CEFDC78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9493"/>
          </a:xfrm>
        </p:spPr>
        <p:txBody>
          <a:bodyPr>
            <a:normAutofit fontScale="90000"/>
          </a:bodyPr>
          <a:lstStyle/>
          <a:p>
            <a:r>
              <a:rPr lang="hu-HU" b="1" dirty="0"/>
              <a:t>A sportturizmus jelentősége:</a:t>
            </a:r>
            <a:br>
              <a:rPr lang="hu-HU" b="1" dirty="0"/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1520BE6-6E6A-4810-B4A0-6935B50D8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0582"/>
            <a:ext cx="10515600" cy="5216381"/>
          </a:xfrm>
        </p:spPr>
        <p:txBody>
          <a:bodyPr>
            <a:normAutofit fontScale="62500" lnSpcReduction="20000"/>
          </a:bodyPr>
          <a:lstStyle/>
          <a:p>
            <a:r>
              <a:rPr lang="hu-HU" b="1" dirty="0"/>
              <a:t>Gazdasági szerepe:</a:t>
            </a:r>
            <a:endParaRPr lang="hu-HU" dirty="0"/>
          </a:p>
          <a:p>
            <a:pPr lvl="1"/>
            <a:r>
              <a:rPr lang="hu-HU" dirty="0"/>
              <a:t>Jelentős bevételeket generál a vendéglátás, szállodaipar, közlekedés, jegyértékesítés és kiegészítő szolgáltatások számára.</a:t>
            </a:r>
          </a:p>
          <a:p>
            <a:pPr lvl="1"/>
            <a:r>
              <a:rPr lang="hu-HU" dirty="0"/>
              <a:t>Hozzájárul a régiók és városok gazdasági fejlődéséhez, különösen a sportesemények rendezésekor.</a:t>
            </a:r>
          </a:p>
          <a:p>
            <a:r>
              <a:rPr lang="hu-HU" b="1" dirty="0"/>
              <a:t>Társadalmi-kulturális jelentőség:</a:t>
            </a:r>
            <a:endParaRPr lang="hu-HU" dirty="0"/>
          </a:p>
          <a:p>
            <a:pPr lvl="1"/>
            <a:r>
              <a:rPr lang="hu-HU" dirty="0"/>
              <a:t>Összeköti a különböző országok és kultúrák sport iránt érdeklődő embereit.</a:t>
            </a:r>
          </a:p>
          <a:p>
            <a:pPr lvl="1"/>
            <a:r>
              <a:rPr lang="hu-HU" dirty="0"/>
              <a:t>Erősíti a közösségi élményt, a szurkolói identitást és a lokálpatriotizmust.</a:t>
            </a:r>
          </a:p>
          <a:p>
            <a:pPr lvl="1"/>
            <a:r>
              <a:rPr lang="hu-HU" dirty="0"/>
              <a:t>Elősegíti a társadalmi kohéziót és a sport népszerűsítését.</a:t>
            </a:r>
          </a:p>
          <a:p>
            <a:r>
              <a:rPr lang="hu-HU" b="1" dirty="0"/>
              <a:t>Egészségmegőrzés és életmód:</a:t>
            </a:r>
            <a:endParaRPr lang="hu-HU" dirty="0"/>
          </a:p>
          <a:p>
            <a:pPr lvl="1"/>
            <a:r>
              <a:rPr lang="hu-HU" dirty="0"/>
              <a:t>Az aktív sportturizmus (például túrázás, síelés, kerékpározás) hozzájárul a testi-lelki egészség fenntartásához.</a:t>
            </a:r>
          </a:p>
          <a:p>
            <a:pPr lvl="1"/>
            <a:r>
              <a:rPr lang="hu-HU" dirty="0"/>
              <a:t>Segíti a rekreációt, kikapcsolódást és a stressz oldását.</a:t>
            </a:r>
          </a:p>
          <a:p>
            <a:r>
              <a:rPr lang="hu-HU" b="1" dirty="0"/>
              <a:t>Infrastrukturális fejlődés:</a:t>
            </a:r>
            <a:endParaRPr lang="hu-HU" dirty="0"/>
          </a:p>
          <a:p>
            <a:pPr lvl="1"/>
            <a:r>
              <a:rPr lang="hu-HU" dirty="0"/>
              <a:t>A sportesemények miatt fejlesztett létesítmények (stadionok, sportcsarnokok, sípályák) hosszú távon is szolgálhatják a helyi közösséget.</a:t>
            </a:r>
          </a:p>
          <a:p>
            <a:pPr lvl="1"/>
            <a:r>
              <a:rPr lang="hu-HU" dirty="0"/>
              <a:t>Javul a közlekedés, szálláskapacitás és egyéb turisztikai infrastruktúra.</a:t>
            </a:r>
          </a:p>
          <a:p>
            <a:r>
              <a:rPr lang="hu-HU" b="1" dirty="0"/>
              <a:t>Nemzetközi presztízs és imázsépítés:</a:t>
            </a:r>
            <a:endParaRPr lang="hu-HU" dirty="0"/>
          </a:p>
          <a:p>
            <a:pPr lvl="1"/>
            <a:r>
              <a:rPr lang="hu-HU" dirty="0"/>
              <a:t>Egy-egy nagy sportesemény (például foci-Eb, olimpia) rendezése erősíti az adott ország vagy város nemzetközi hírnevét.</a:t>
            </a:r>
          </a:p>
          <a:p>
            <a:pPr lvl="1"/>
            <a:r>
              <a:rPr lang="hu-HU" dirty="0"/>
              <a:t>Turisztikai vonzerőt teremt, ami később is fokozza a látogatottságot.</a:t>
            </a:r>
          </a:p>
          <a:p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👉 Összességében a sportturizmus egyszerre szolgálja a gazdaságot, a társadalmat és az egyéni egészséget, ezért az egyik legdinamikusabban fejlődő turisztikai ágazatnak tekinthető.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01298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0D56A61-D40F-489A-A733-4182E3603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Magyarország, mint sportturisztikai központ</a:t>
            </a:r>
            <a:endParaRPr lang="hu-H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63A92B5-F53D-48DB-83D8-FAE8654AC1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782" y="1348509"/>
            <a:ext cx="10698018" cy="482845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hu-HU" b="1" dirty="0"/>
          </a:p>
          <a:p>
            <a:r>
              <a:rPr lang="hu-HU" sz="4400" b="1" dirty="0"/>
              <a:t>1. Nemzetközi sportesemények fő helyszínei:</a:t>
            </a:r>
          </a:p>
          <a:p>
            <a:r>
              <a:rPr lang="hu-HU" b="1" dirty="0"/>
              <a:t>Budapest</a:t>
            </a:r>
            <a:endParaRPr lang="hu-HU" dirty="0"/>
          </a:p>
          <a:p>
            <a:pPr lvl="1"/>
            <a:r>
              <a:rPr lang="hu-HU" dirty="0"/>
              <a:t>2017 és 2022: </a:t>
            </a:r>
            <a:r>
              <a:rPr lang="hu-HU" b="1" dirty="0"/>
              <a:t>Vizes Világbajnokság (VB)</a:t>
            </a:r>
            <a:r>
              <a:rPr lang="hu-HU" dirty="0"/>
              <a:t> a Duna Arénában.</a:t>
            </a:r>
          </a:p>
          <a:p>
            <a:pPr lvl="1"/>
            <a:r>
              <a:rPr lang="hu-HU" dirty="0"/>
              <a:t>2018: </a:t>
            </a:r>
            <a:r>
              <a:rPr lang="hu-HU" b="1" dirty="0"/>
              <a:t>Birkózó-világbajnokság</a:t>
            </a:r>
            <a:r>
              <a:rPr lang="hu-HU" dirty="0"/>
              <a:t>, 2022: </a:t>
            </a:r>
            <a:r>
              <a:rPr lang="hu-HU" b="1" dirty="0"/>
              <a:t>Birkózó Európa-bajnokság</a:t>
            </a:r>
            <a:r>
              <a:rPr lang="hu-HU" dirty="0"/>
              <a:t>.</a:t>
            </a:r>
          </a:p>
          <a:p>
            <a:pPr lvl="1"/>
            <a:r>
              <a:rPr lang="hu-HU" dirty="0"/>
              <a:t>2023: </a:t>
            </a:r>
            <a:r>
              <a:rPr lang="hu-HU" b="1" dirty="0"/>
              <a:t>Atlétikai Világbajnokság</a:t>
            </a:r>
            <a:r>
              <a:rPr lang="hu-HU" dirty="0"/>
              <a:t>.</a:t>
            </a:r>
          </a:p>
          <a:p>
            <a:pPr lvl="1"/>
            <a:r>
              <a:rPr lang="hu-HU" dirty="0"/>
              <a:t>2021: </a:t>
            </a:r>
            <a:r>
              <a:rPr lang="hu-HU" b="1" dirty="0"/>
              <a:t>Labdarúgó Európa-bajnokság</a:t>
            </a:r>
            <a:r>
              <a:rPr lang="hu-HU" dirty="0"/>
              <a:t> mérkőzései a Puskás Arénában.</a:t>
            </a:r>
          </a:p>
          <a:p>
            <a:r>
              <a:rPr lang="hu-HU" b="1" dirty="0"/>
              <a:t>Győr</a:t>
            </a:r>
            <a:endParaRPr lang="hu-HU" dirty="0"/>
          </a:p>
          <a:p>
            <a:pPr lvl="1"/>
            <a:r>
              <a:rPr lang="hu-HU" dirty="0"/>
              <a:t>A kajak-kenu egyik hazai fellegvára, számos </a:t>
            </a:r>
            <a:r>
              <a:rPr lang="hu-HU" b="1" dirty="0"/>
              <a:t>Európa-bajnokság</a:t>
            </a:r>
            <a:r>
              <a:rPr lang="hu-HU" dirty="0"/>
              <a:t> és világverseny helyszíne. (2025 maraton)</a:t>
            </a:r>
          </a:p>
          <a:p>
            <a:pPr lvl="1"/>
            <a:r>
              <a:rPr lang="hu-HU" dirty="0"/>
              <a:t>2017: </a:t>
            </a:r>
            <a:r>
              <a:rPr lang="hu-HU" b="1" dirty="0"/>
              <a:t>Európai Ifjúsági Olimpiai Fesztivál (EYOF)</a:t>
            </a:r>
            <a:r>
              <a:rPr lang="hu-HU" dirty="0"/>
              <a:t>, több sportág nemzetközi bemutatkozásával.</a:t>
            </a:r>
          </a:p>
          <a:p>
            <a:r>
              <a:rPr lang="hu-HU" b="1" dirty="0"/>
              <a:t>Debrecen</a:t>
            </a:r>
            <a:endParaRPr lang="hu-HU" dirty="0"/>
          </a:p>
          <a:p>
            <a:pPr lvl="1"/>
            <a:r>
              <a:rPr lang="hu-HU" b="1" dirty="0"/>
              <a:t>Főnix Aréna</a:t>
            </a:r>
            <a:r>
              <a:rPr lang="hu-HU" dirty="0"/>
              <a:t>: torna-világkupák, kézilabda- és kosárlabda EB/VB mérkőzések.</a:t>
            </a:r>
          </a:p>
          <a:p>
            <a:pPr lvl="1"/>
            <a:r>
              <a:rPr lang="hu-HU" b="1" dirty="0"/>
              <a:t>Úszó- és vízilabda Európa-bajnokságok</a:t>
            </a:r>
            <a:r>
              <a:rPr lang="hu-HU" dirty="0"/>
              <a:t>, valamint torna világversenyek.</a:t>
            </a:r>
          </a:p>
          <a:p>
            <a:pPr lvl="1"/>
            <a:r>
              <a:rPr lang="hu-HU" b="1" dirty="0"/>
              <a:t>Nagyerdei Stadion </a:t>
            </a:r>
            <a:r>
              <a:rPr lang="hu-HU" dirty="0"/>
              <a:t>Labdarúgás: Izrael-Olaszország </a:t>
            </a:r>
          </a:p>
          <a:p>
            <a:r>
              <a:rPr lang="hu-HU" b="1" dirty="0"/>
              <a:t>Szeged</a:t>
            </a:r>
            <a:endParaRPr lang="hu-HU" dirty="0"/>
          </a:p>
          <a:p>
            <a:pPr lvl="1"/>
            <a:r>
              <a:rPr lang="hu-HU" dirty="0"/>
              <a:t>A </a:t>
            </a:r>
            <a:r>
              <a:rPr lang="hu-HU" b="1" dirty="0" err="1"/>
              <a:t>Maty</a:t>
            </a:r>
            <a:r>
              <a:rPr lang="hu-HU" b="1" dirty="0"/>
              <a:t>-ér nemzetközi kajak-kenu pálya</a:t>
            </a:r>
            <a:r>
              <a:rPr lang="hu-HU" dirty="0"/>
              <a:t> az egyik legismertebb hazai sportturisztikai központ.</a:t>
            </a:r>
          </a:p>
          <a:p>
            <a:pPr lvl="1"/>
            <a:r>
              <a:rPr lang="hu-HU" dirty="0"/>
              <a:t>Több alkalommal rendezett </a:t>
            </a:r>
            <a:r>
              <a:rPr lang="hu-HU" b="1" dirty="0"/>
              <a:t>kajak-kenu világbajnokságot</a:t>
            </a:r>
            <a:r>
              <a:rPr lang="hu-HU" dirty="0"/>
              <a:t> (például 1998, 2006, 2011, 2019), valamint világkupákat és Európa-bajnokságokat.</a:t>
            </a:r>
          </a:p>
          <a:p>
            <a:pPr lvl="1"/>
            <a:r>
              <a:rPr lang="hu-HU" dirty="0"/>
              <a:t>A város a kajak-kenu sportág edző- és versenyközpontja, amely külföldi sportolókat és szurkolókat egyaránt vonz.</a:t>
            </a:r>
          </a:p>
          <a:p>
            <a:r>
              <a:rPr lang="hu-HU" b="1" dirty="0"/>
              <a:t>Egyéb kiemelt események</a:t>
            </a:r>
            <a:endParaRPr lang="hu-HU" dirty="0"/>
          </a:p>
          <a:p>
            <a:pPr lvl="1"/>
            <a:r>
              <a:rPr lang="hu-HU" b="1" dirty="0"/>
              <a:t>Forma–1 Magyar Nagydíj</a:t>
            </a:r>
            <a:r>
              <a:rPr lang="hu-HU" dirty="0"/>
              <a:t> (Mogyoród, </a:t>
            </a:r>
            <a:r>
              <a:rPr lang="hu-HU" dirty="0" err="1"/>
              <a:t>Hungaroring</a:t>
            </a:r>
            <a:r>
              <a:rPr lang="hu-HU" dirty="0"/>
              <a:t> – 1986 óta minden évben).</a:t>
            </a:r>
          </a:p>
          <a:p>
            <a:pPr lvl="1"/>
            <a:r>
              <a:rPr lang="hu-HU" b="1" dirty="0"/>
              <a:t>Balaton-átúszás</a:t>
            </a:r>
            <a:r>
              <a:rPr lang="hu-HU" dirty="0"/>
              <a:t> – több tízezer fős tömegsportturisztikai esemény.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76472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276C1BCD-AE90-4722-8607-0F37DDBFBA32}"/>
              </a:ext>
            </a:extLst>
          </p:cNvPr>
          <p:cNvSpPr/>
          <p:nvPr/>
        </p:nvSpPr>
        <p:spPr>
          <a:xfrm>
            <a:off x="942109" y="1859339"/>
            <a:ext cx="820189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b="1" dirty="0"/>
              <a:t>1. Gazdasági hatás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A nagy sportesemények (pl. vizes VB, atlétikai VB, Forma–1, kajak-kenu VB Szegeden, birkózó VB Budapesten) </a:t>
            </a:r>
            <a:r>
              <a:rPr lang="hu-HU" b="1" dirty="0"/>
              <a:t>milliárdos bevételt generálnak</a:t>
            </a:r>
            <a:r>
              <a:rPr lang="hu-H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hu-HU" dirty="0"/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A turisták költése szállodákban, éttermekben, közlekedésben és egyéb szolgáltatásokban jelentős </a:t>
            </a:r>
            <a:r>
              <a:rPr lang="hu-HU" b="1" dirty="0"/>
              <a:t>multiplikátor hatást</a:t>
            </a:r>
            <a:r>
              <a:rPr lang="hu-HU" dirty="0"/>
              <a:t> gyakorol a gazdaságra.</a:t>
            </a:r>
          </a:p>
          <a:p>
            <a:pPr>
              <a:buFont typeface="Arial" panose="020B0604020202020204" pitchFamily="34" charset="0"/>
              <a:buChar char="•"/>
            </a:pPr>
            <a:endParaRPr lang="hu-HU" dirty="0"/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Példa: a Forma–1 Magyar Nagydíj évente több tízmilliárd forint bevételt hoz, és hosszú távon is növeli az ország ismertségét.</a:t>
            </a: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E8BA8592-E65E-4BF1-9798-8A14777A36CA}"/>
              </a:ext>
            </a:extLst>
          </p:cNvPr>
          <p:cNvSpPr/>
          <p:nvPr/>
        </p:nvSpPr>
        <p:spPr>
          <a:xfrm>
            <a:off x="729672" y="371871"/>
            <a:ext cx="92178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hu-HU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Magyarország sportturizmusa – gazdasági és társadalmi jelentőség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CF683B8-ED6B-427D-A02A-6D29210217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5462" y="2842934"/>
            <a:ext cx="2314575" cy="1981200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82F31352-A843-4FDD-8490-81EA1CA065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5600" y="882504"/>
            <a:ext cx="2857500" cy="160020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E490365E-692D-41C0-941D-C54838602F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012" y="4824134"/>
            <a:ext cx="2847975" cy="1600200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0C908601-78DE-4E61-BF20-449D64A60A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4629" y="4885929"/>
            <a:ext cx="2847975" cy="1600200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12FC5417-0B15-4589-945D-E53C24ADAD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0063" y="4993409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838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7971A4F3-6B15-45D0-9511-0DE31B5E610A}"/>
              </a:ext>
            </a:extLst>
          </p:cNvPr>
          <p:cNvSpPr/>
          <p:nvPr/>
        </p:nvSpPr>
        <p:spPr>
          <a:xfrm>
            <a:off x="1805709" y="1376218"/>
            <a:ext cx="858058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/>
              <a:t>Az olyan világversenyek, mint a </a:t>
            </a:r>
            <a:r>
              <a:rPr lang="hu-HU" sz="2400" b="1" dirty="0"/>
              <a:t>2017-es és 2022-es Vizes VB</a:t>
            </a:r>
            <a:r>
              <a:rPr lang="hu-HU" sz="2400" dirty="0"/>
              <a:t>,</a:t>
            </a:r>
          </a:p>
          <a:p>
            <a:pPr lvl="8"/>
            <a:r>
              <a:rPr lang="hu-HU" sz="2400" dirty="0"/>
              <a:t>a </a:t>
            </a:r>
            <a:r>
              <a:rPr lang="hu-HU" sz="2400" b="1" dirty="0"/>
              <a:t>2023-as Atlétikai VB</a:t>
            </a:r>
            <a:r>
              <a:rPr lang="hu-HU" sz="2400" dirty="0"/>
              <a:t>, vagy a </a:t>
            </a:r>
          </a:p>
          <a:p>
            <a:pPr lvl="8"/>
            <a:r>
              <a:rPr lang="hu-HU" sz="2400" b="1" dirty="0"/>
              <a:t>Szegedi kajak-kenu VB-k</a:t>
            </a:r>
            <a:r>
              <a:rPr lang="hu-HU" sz="2400" dirty="0"/>
              <a:t>,</a:t>
            </a:r>
          </a:p>
          <a:p>
            <a:pPr marL="360363" lvl="8"/>
            <a:r>
              <a:rPr lang="hu-HU" sz="2400" dirty="0"/>
              <a:t>Magyarországot a nemzetközi sportvilág középpontjába emelték.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2400" dirty="0"/>
              <a:t>A </a:t>
            </a:r>
            <a:r>
              <a:rPr lang="hu-HU" sz="2400" b="1" dirty="0"/>
              <a:t>Puskás Aréna</a:t>
            </a:r>
            <a:r>
              <a:rPr lang="hu-HU" sz="2400" dirty="0"/>
              <a:t>, a </a:t>
            </a:r>
            <a:r>
              <a:rPr lang="hu-HU" sz="2400" b="1" dirty="0"/>
              <a:t>Duna Aréna, </a:t>
            </a:r>
            <a:r>
              <a:rPr lang="hu-HU" sz="2400" b="1" dirty="0" err="1"/>
              <a:t>Mvm</a:t>
            </a:r>
            <a:r>
              <a:rPr lang="hu-HU" sz="2400" b="1" dirty="0"/>
              <a:t> </a:t>
            </a:r>
            <a:r>
              <a:rPr lang="hu-HU" sz="2400" b="1" dirty="0" err="1"/>
              <a:t>dome</a:t>
            </a:r>
            <a:r>
              <a:rPr lang="hu-HU" sz="2400" b="1" dirty="0"/>
              <a:t>, Mogyoród Forma 1 pálya</a:t>
            </a:r>
            <a:r>
              <a:rPr lang="hu-HU" sz="2400" dirty="0"/>
              <a:t> vagy a </a:t>
            </a:r>
            <a:r>
              <a:rPr lang="hu-HU" sz="2400" b="1" dirty="0" err="1"/>
              <a:t>Maty</a:t>
            </a:r>
            <a:r>
              <a:rPr lang="hu-HU" sz="2400" b="1" dirty="0"/>
              <a:t>-ér pálya Szegeden</a:t>
            </a:r>
            <a:r>
              <a:rPr lang="hu-HU" sz="2400" dirty="0"/>
              <a:t> nemcsak sportlétesítmények, hanem </a:t>
            </a:r>
            <a:r>
              <a:rPr lang="hu-HU" sz="2400" b="1" dirty="0"/>
              <a:t>országimázst erősítő szimbólumok</a:t>
            </a:r>
            <a:r>
              <a:rPr lang="hu-HU" sz="2400" dirty="0"/>
              <a:t> is.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2400" dirty="0"/>
              <a:t>A sikeres rendezések azt üzenik a világnak, hogy Magyarország képes magas színvonalú, modern sportesemények lebonyolítására.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2400" dirty="0"/>
              <a:t>Ez hozzájárul az ország </a:t>
            </a:r>
            <a:r>
              <a:rPr lang="hu-HU" sz="2400" b="1" dirty="0"/>
              <a:t>turisztikai </a:t>
            </a:r>
            <a:r>
              <a:rPr lang="hu-HU" sz="2400" b="1" dirty="0" err="1"/>
              <a:t>vonzerejének</a:t>
            </a:r>
            <a:r>
              <a:rPr lang="hu-HU" sz="2400" dirty="0"/>
              <a:t> növekedéséhez is.</a:t>
            </a:r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81D635A0-3A9E-432E-B9EB-B9BBE61E4BE1}"/>
              </a:ext>
            </a:extLst>
          </p:cNvPr>
          <p:cNvSpPr/>
          <p:nvPr/>
        </p:nvSpPr>
        <p:spPr>
          <a:xfrm>
            <a:off x="1598167" y="418007"/>
            <a:ext cx="67251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Országimázs és nemzetközi presztízs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854E1969-6182-402D-B91E-F958675713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2625" y="0"/>
            <a:ext cx="2619375" cy="1743075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1CCECF16-DF1C-49EC-A32E-471BD76BC2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3236" y="5037542"/>
            <a:ext cx="3038764" cy="1820458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139B4EFC-F762-4335-95A2-CFCDACD6B9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199" y="5140560"/>
            <a:ext cx="2424546" cy="1614421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CA6F005B-7F5A-4D5A-83C7-DB618C3C19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3345" y="5228325"/>
            <a:ext cx="2270412" cy="1526656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44DCEC4A-D5B9-467A-8338-A82173E8DA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5347608"/>
            <a:ext cx="1996786" cy="1407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337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3C8ED87A-759C-4357-86E5-BFD0C570DCC2}"/>
              </a:ext>
            </a:extLst>
          </p:cNvPr>
          <p:cNvSpPr/>
          <p:nvPr/>
        </p:nvSpPr>
        <p:spPr>
          <a:xfrm>
            <a:off x="383458" y="321610"/>
            <a:ext cx="839674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800" dirty="0"/>
              <a:t>A Magyarországon megrendezendő esemény hivatalos neve </a:t>
            </a:r>
            <a:r>
              <a:rPr lang="hu-HU" sz="2800" b="1" dirty="0"/>
              <a:t>World </a:t>
            </a:r>
            <a:r>
              <a:rPr lang="hu-HU" sz="2800" b="1" dirty="0" err="1"/>
              <a:t>Athletics</a:t>
            </a:r>
            <a:r>
              <a:rPr lang="hu-HU" sz="2800" b="1" dirty="0"/>
              <a:t> </a:t>
            </a:r>
            <a:r>
              <a:rPr lang="hu-HU" sz="2800" b="1" dirty="0" err="1"/>
              <a:t>Ultimate</a:t>
            </a:r>
            <a:r>
              <a:rPr lang="hu-HU" sz="2800" b="1" dirty="0"/>
              <a:t> </a:t>
            </a:r>
            <a:r>
              <a:rPr lang="hu-HU" sz="2800" b="1" dirty="0" err="1"/>
              <a:t>Championship</a:t>
            </a:r>
            <a:r>
              <a:rPr lang="hu-HU" sz="2800" dirty="0"/>
              <a:t>, magyarul </a:t>
            </a:r>
            <a:r>
              <a:rPr lang="hu-HU" sz="2800" b="1" dirty="0"/>
              <a:t>Atlétikai Világdöntő</a:t>
            </a:r>
            <a:r>
              <a:rPr lang="hu-HU" sz="2800" dirty="0"/>
              <a:t>. Budapesten, a </a:t>
            </a:r>
            <a:r>
              <a:rPr lang="hu-HU" sz="2800" dirty="0" err="1"/>
              <a:t>Zsivótzky</a:t>
            </a:r>
            <a:r>
              <a:rPr lang="hu-HU" sz="2800" dirty="0"/>
              <a:t> Gyula Nemzeti Atlétikai Központban rendezik meg </a:t>
            </a:r>
            <a:r>
              <a:rPr lang="hu-HU" sz="2800" b="1" dirty="0"/>
              <a:t>2026. szeptember 11–13. között</a:t>
            </a:r>
            <a:r>
              <a:rPr lang="hu-HU" sz="2800" dirty="0"/>
              <a:t>.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6B4C9335-E1D6-4157-92EE-C6E4908ADD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4426" y="2651951"/>
            <a:ext cx="5417574" cy="4206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182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9B50D87B-C951-46E4-B961-017D9C7A8F8B}"/>
              </a:ext>
            </a:extLst>
          </p:cNvPr>
          <p:cNvSpPr/>
          <p:nvPr/>
        </p:nvSpPr>
        <p:spPr>
          <a:xfrm>
            <a:off x="806244" y="576059"/>
            <a:ext cx="774121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600" b="1" dirty="0"/>
              <a:t>Érdekességek sport szempontból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A versenyre csak a világ legjobbjai kapnak meghívást: olimpiai és világbajnokok, valamint Gyémánt Liga-győztesek is indulhatnak.</a:t>
            </a:r>
          </a:p>
          <a:p>
            <a:pPr>
              <a:buFont typeface="Arial" panose="020B0604020202020204" pitchFamily="34" charset="0"/>
              <a:buChar char="•"/>
            </a:pPr>
            <a:endParaRPr lang="hu-HU" dirty="0"/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Körülbelül </a:t>
            </a:r>
            <a:r>
              <a:rPr lang="hu-HU" b="1" dirty="0"/>
              <a:t>400 élsportoló</a:t>
            </a:r>
            <a:r>
              <a:rPr lang="hu-HU" dirty="0"/>
              <a:t> vesz részt.</a:t>
            </a:r>
          </a:p>
          <a:p>
            <a:pPr>
              <a:buFont typeface="Arial" panose="020B0604020202020204" pitchFamily="34" charset="0"/>
              <a:buChar char="•"/>
            </a:pPr>
            <a:endParaRPr lang="hu-HU" dirty="0"/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A verseny különlegessége, hogy kevésbé hosszú, izgalmasabb formátumú: a hangsúly közvetlenül az elődöntőkön és a döntőkön van.</a:t>
            </a:r>
          </a:p>
          <a:p>
            <a:pPr>
              <a:buFont typeface="Arial" panose="020B0604020202020204" pitchFamily="34" charset="0"/>
              <a:buChar char="•"/>
            </a:pPr>
            <a:endParaRPr lang="hu-HU" dirty="0"/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A teljes pénzdíj </a:t>
            </a:r>
            <a:r>
              <a:rPr lang="hu-HU" b="1" dirty="0"/>
              <a:t>10 millió dollár</a:t>
            </a:r>
            <a:r>
              <a:rPr lang="hu-HU" dirty="0"/>
              <a:t>, ami az atlétika történetének egyik legnagyobb díjazása; az egyéni győztesek 150 000 dollárt kaphatnak./47,7/</a:t>
            </a:r>
          </a:p>
          <a:p>
            <a:pPr>
              <a:buFont typeface="Arial" panose="020B0604020202020204" pitchFamily="34" charset="0"/>
              <a:buChar char="•"/>
            </a:pPr>
            <a:endParaRPr lang="hu-HU" dirty="0"/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A nézők olyan sztárokat láthatnak, mint </a:t>
            </a:r>
            <a:r>
              <a:rPr lang="hu-HU" b="1" dirty="0" err="1"/>
              <a:t>Mondo</a:t>
            </a:r>
            <a:r>
              <a:rPr lang="hu-HU" b="1" dirty="0"/>
              <a:t> </a:t>
            </a:r>
            <a:r>
              <a:rPr lang="hu-HU" b="1" dirty="0" err="1"/>
              <a:t>Duplantis</a:t>
            </a:r>
            <a:r>
              <a:rPr lang="hu-HU" dirty="0"/>
              <a:t>, a rúdugrás világklasszisa, vagy az 1500 méteren versenyző Jakob </a:t>
            </a:r>
            <a:r>
              <a:rPr lang="hu-HU" dirty="0" err="1"/>
              <a:t>Ingebrigtsen</a:t>
            </a:r>
            <a:r>
              <a:rPr lang="hu-HU" dirty="0"/>
              <a:t> és Josh </a:t>
            </a:r>
            <a:r>
              <a:rPr lang="hu-HU" dirty="0" err="1"/>
              <a:t>Kerr</a:t>
            </a:r>
            <a:r>
              <a:rPr lang="hu-H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hu-HU" dirty="0"/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A rendezvény három évvel a sikeres 2023-as budapesti atlétikai világbajnokság után ismét a világ atlétikai központjává teszi Budapestet.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B965AF72-B2A3-4B30-873C-8AEC6FB5D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7457" y="0"/>
            <a:ext cx="3552825" cy="1533525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9B534607-4A80-478F-BE31-8BDA288CDA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3707" y="2000790"/>
            <a:ext cx="2600325" cy="222885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E8A421A-FB69-4DEA-B13C-E9AE0C97A6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3707" y="4530422"/>
            <a:ext cx="3019425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922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4ECCEC9A-9B65-4695-8E03-87ABC8E3299B}"/>
              </a:ext>
            </a:extLst>
          </p:cNvPr>
          <p:cNvSpPr/>
          <p:nvPr/>
        </p:nvSpPr>
        <p:spPr>
          <a:xfrm>
            <a:off x="501445" y="242611"/>
            <a:ext cx="875071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600" b="1" dirty="0"/>
              <a:t>Érdekességek turisztikai szempontból</a:t>
            </a:r>
          </a:p>
          <a:p>
            <a:endParaRPr lang="hu-HU" sz="3600" b="1" dirty="0"/>
          </a:p>
          <a:p>
            <a:endParaRPr lang="hu-HU" sz="36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A Nemzeti Atlétikai Központ a </a:t>
            </a:r>
            <a:r>
              <a:rPr lang="hu-HU" b="1" dirty="0"/>
              <a:t>Duna pesti oldalán, Budapest déli részén</a:t>
            </a:r>
            <a:r>
              <a:rPr lang="hu-HU" dirty="0"/>
              <a:t> található, így a külföldi szurkolók könnyen összeköthetik a versenyt városnézéssel.</a:t>
            </a:r>
          </a:p>
          <a:p>
            <a:pPr>
              <a:buFont typeface="Arial" panose="020B0604020202020204" pitchFamily="34" charset="0"/>
              <a:buChar char="•"/>
            </a:pPr>
            <a:endParaRPr lang="hu-HU" dirty="0"/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A látogatók a verseny mellett felkereshetik a Parlamentet, a Budai Várat, a Halászbástyát, a Hősök terét és a Duna-partot.</a:t>
            </a:r>
          </a:p>
          <a:p>
            <a:pPr>
              <a:buFont typeface="Arial" panose="020B0604020202020204" pitchFamily="34" charset="0"/>
              <a:buChar char="•"/>
            </a:pPr>
            <a:endParaRPr lang="hu-HU" dirty="0"/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A rendezvény növelheti a szálláshelyek, éttermek, közlekedési szolgáltatások és városnéző programok forgalmát.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 Ez várható turisztikai hatás, nem garantált adat.</a:t>
            </a:r>
          </a:p>
          <a:p>
            <a:pPr>
              <a:buFont typeface="Arial" panose="020B0604020202020204" pitchFamily="34" charset="0"/>
              <a:buChar char="•"/>
            </a:pPr>
            <a:endParaRPr lang="hu-HU" dirty="0"/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Különleges program, hogy a záróesten </a:t>
            </a:r>
            <a:r>
              <a:rPr lang="hu-HU" dirty="0" err="1"/>
              <a:t>Mondo</a:t>
            </a:r>
            <a:r>
              <a:rPr lang="hu-HU" dirty="0"/>
              <a:t> </a:t>
            </a:r>
            <a:r>
              <a:rPr lang="hu-HU" dirty="0" err="1"/>
              <a:t>Duplantis</a:t>
            </a:r>
            <a:r>
              <a:rPr lang="hu-HU" dirty="0"/>
              <a:t> élőben adja elő az esemény hivatalos dalát, a </a:t>
            </a:r>
            <a:r>
              <a:rPr lang="hu-HU" b="1" dirty="0"/>
              <a:t>Gold</a:t>
            </a:r>
            <a:r>
              <a:rPr lang="hu-HU" dirty="0"/>
              <a:t> című számot. A dal videoklipjét Budapesten, többek között a Halászbástyánál és a Hősök terén forgatták. </a:t>
            </a:r>
            <a:r>
              <a:rPr lang="hu-HU" dirty="0">
                <a:hlinkClick r:id="rId2"/>
              </a:rPr>
              <a:t>World </a:t>
            </a:r>
            <a:r>
              <a:rPr lang="hu-HU" dirty="0" err="1">
                <a:hlinkClick r:id="rId2"/>
              </a:rPr>
              <a:t>Athletics</a:t>
            </a:r>
            <a:endParaRPr lang="hu-HU" dirty="0"/>
          </a:p>
          <a:p>
            <a:pPr>
              <a:buFont typeface="Arial" panose="020B0604020202020204" pitchFamily="34" charset="0"/>
              <a:buChar char="•"/>
            </a:pPr>
            <a:endParaRPr lang="hu-HU" dirty="0"/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Budapest jó közlekedési lehetőségei – metró, villamos, busz és hajójáratok – megkönnyítik, hogy a turisták a stadionból a város más részeire is eljussanak. </a:t>
            </a:r>
          </a:p>
        </p:txBody>
      </p:sp>
    </p:spTree>
    <p:extLst>
      <p:ext uri="{BB962C8B-B14F-4D97-AF65-F5344CB8AC3E}">
        <p14:creationId xmlns:p14="http://schemas.microsoft.com/office/powerpoint/2010/main" val="23854244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1235</Words>
  <Application>Microsoft Office PowerPoint</Application>
  <PresentationFormat>Szélesvásznú</PresentationFormat>
  <Paragraphs>120</Paragraphs>
  <Slides>13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Courier New</vt:lpstr>
      <vt:lpstr>Office-téma</vt:lpstr>
      <vt:lpstr>Magyarország turisztikai régiói</vt:lpstr>
      <vt:lpstr>PowerPoint-bemutató</vt:lpstr>
      <vt:lpstr>A sportturizmus jelentősége: </vt:lpstr>
      <vt:lpstr>Magyarország, mint sportturisztikai központ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Dr. Timárné Berta Adrien</dc:creator>
  <cp:lastModifiedBy>Dr. Timárné Berta Adrien</cp:lastModifiedBy>
  <cp:revision>56</cp:revision>
  <dcterms:created xsi:type="dcterms:W3CDTF">2025-09-11T09:19:49Z</dcterms:created>
  <dcterms:modified xsi:type="dcterms:W3CDTF">2026-09-02T18:40:40Z</dcterms:modified>
</cp:coreProperties>
</file>