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bright_clean_medical_clinical_room_scene._overa_batch_1.png">    </p:cNvPr>
          <p:cNvPicPr>
            <a:picLocks noChangeAspect="1"/>
          </p:cNvPicPr>
          <p:nvPr/>
        </p:nvPicPr>
        <p:blipFill>
          <a:blip r:embed="rId1"/>
          <a:srcRect l="10000" r="37224" t="0" b="0"/>
          <a:stretch/>
        </p:blipFill>
        <p:spPr>
          <a:xfrm>
            <a:off x="5760720" y="0"/>
            <a:ext cx="64309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760720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440680" y="0"/>
            <a:ext cx="320040" cy="6858000"/>
          </a:xfrm>
          <a:prstGeom prst="rect">
            <a:avLst/>
          </a:prstGeom>
          <a:solidFill>
            <a:srgbClr val="1FA59A"/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123444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</a:rPr>
              <a:t>Pneumónia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630936" y="1938528"/>
            <a:ext cx="4480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E8F3F8"/>
                </a:solidFill>
              </a:rPr>
              <a:t>A tüdőgyulladás felismerése, kezelése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E8F3F8"/>
                </a:solidFill>
              </a:rPr>
              <a:t>és ápolási feladatai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40080" y="2971800"/>
            <a:ext cx="3383280" cy="384048"/>
          </a:xfrm>
          <a:prstGeom prst="roundRect">
            <a:avLst>
              <a:gd name="adj" fmla="val 19048"/>
            </a:avLst>
          </a:prstGeom>
          <a:solidFill>
            <a:srgbClr val="1FA59A">
              <a:alpha val="90000"/>
            </a:srgbClr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3063240"/>
            <a:ext cx="316382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45 perces egészségügyi szakmai óra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40080" y="3456432"/>
            <a:ext cx="2743200" cy="384048"/>
          </a:xfrm>
          <a:prstGeom prst="roundRect">
            <a:avLst>
              <a:gd name="adj" fmla="val 19048"/>
            </a:avLst>
          </a:prstGeom>
          <a:solidFill>
            <a:srgbClr val="D9574A">
              <a:alpha val="90000"/>
            </a:srgbClr>
          </a:solidFill>
          <a:ln w="12700">
            <a:solidFill>
              <a:srgbClr val="D9574A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3547872"/>
            <a:ext cx="2523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MI-támogatott felkészülés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58368" y="6071616"/>
            <a:ext cx="4343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FD8E5"/>
                </a:solidFill>
              </a:rPr>
              <a:t>DMC óratervhez csatolható prezentáció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 használata az órán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Klinikai eset kritikus elemzése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298448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F3A"/>
                </a:solidFill>
              </a:rPr>
              <a:t>MI által generált eset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41248" y="1764792"/>
            <a:ext cx="5029200" cy="1600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E2A32"/>
                </a:solidFill>
              </a:rPr>
              <a:t>„68 éves férfi beteg COPD miatt kezelés alatt áll. Három napja lázas, köhög, légszomja fokozódott. Testhőmérséklete 38,7 °C, légzésszáma 30/perc, SpO₂ 87%, pulzusa 110/perc. Sűrű, sárgás köpetet ürít.”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629400" y="129844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A59A"/>
                </a:solidFill>
              </a:rPr>
              <a:t>Tanulói feladat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812280" y="1783080"/>
            <a:ext cx="4160520" cy="1783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650" dirty="0">
                <a:solidFill>
                  <a:srgbClr val="1E2A32"/>
                </a:solidFill>
              </a:rPr>
              <a:t>Kóros adatok felismerése</a:t>
            </a:r>
            <a:endParaRPr lang="en-US" sz="1650" dirty="0"/>
          </a:p>
          <a:p>
            <a:r>
              <a:rPr lang="en-US" sz="1650" dirty="0">
                <a:solidFill>
                  <a:srgbClr val="1E2A32"/>
                </a:solidFill>
              </a:rPr>
              <a:t>Legfontosabb betegproblémák megnevezése</a:t>
            </a:r>
            <a:endParaRPr lang="en-US" sz="1650" dirty="0"/>
          </a:p>
          <a:p>
            <a:r>
              <a:rPr lang="en-US" sz="1650" dirty="0">
                <a:solidFill>
                  <a:srgbClr val="1E2A32"/>
                </a:solidFill>
              </a:rPr>
              <a:t>Legalább 3 ápolói feladat</a:t>
            </a:r>
            <a:endParaRPr lang="en-US" sz="1650" dirty="0"/>
          </a:p>
          <a:p>
            <a:r>
              <a:rPr lang="en-US" sz="1650" dirty="0">
                <a:solidFill>
                  <a:srgbClr val="1E2A32"/>
                </a:solidFill>
              </a:rPr>
              <a:t>Azonnali figyelmet igénylő adat kiválasztása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6172200" y="1417320"/>
            <a:ext cx="0" cy="3246120"/>
          </a:xfrm>
          <a:prstGeom prst="line">
            <a:avLst/>
          </a:prstGeom>
          <a:noFill/>
          <a:ln w="15240">
            <a:solidFill>
              <a:srgbClr val="C7D3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88720" y="4873752"/>
            <a:ext cx="982980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240">
            <a:solidFill>
              <a:srgbClr val="D957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53312" y="5020056"/>
            <a:ext cx="9500616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E2A32"/>
                </a:solidFill>
              </a:rPr>
              <a:t>Tanári üzenet: az MI tanulást segít, de az egészségügyi tartalmat mindig ellenőrizni kell.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7280" y="5806440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51606F"/>
                </a:solidFill>
              </a:rPr>
              <a:t>Felkészüléshez használt MI: óraterv szerkezete, betegesetek, kérdések, exit ticket és differenciálás megfogalmazása.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Óra végi ellenőrzés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„Mi maradt meg?” – Exit ticket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417320"/>
            <a:ext cx="6217920" cy="2971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1E2A32"/>
                </a:solidFill>
              </a:rPr>
              <a:t>1. Mi a pneumónia?</a:t>
            </a:r>
            <a:endParaRPr lang="en-US" sz="1900" dirty="0"/>
          </a:p>
          <a:p>
            <a:pPr indent="0" marL="0">
              <a:buNone/>
            </a:pPr>
            <a:r>
              <a:rPr lang="en-US" sz="1900" dirty="0">
                <a:solidFill>
                  <a:srgbClr val="1E2A32"/>
                </a:solidFill>
              </a:rPr>
              <a:t>2. Írj három jellemző tünetet!</a:t>
            </a:r>
            <a:endParaRPr lang="en-US" sz="1900" dirty="0"/>
          </a:p>
          <a:p>
            <a:pPr indent="0" marL="0">
              <a:buNone/>
            </a:pPr>
            <a:r>
              <a:rPr lang="en-US" sz="1900" dirty="0">
                <a:solidFill>
                  <a:srgbClr val="1E2A32"/>
                </a:solidFill>
              </a:rPr>
              <a:t>3. Melyik vizsgálat ad gyors információt az oxigénellátottságról?</a:t>
            </a:r>
            <a:endParaRPr lang="en-US" sz="1900" dirty="0"/>
          </a:p>
          <a:p>
            <a:pPr indent="0" marL="0">
              <a:buNone/>
            </a:pPr>
            <a:r>
              <a:rPr lang="en-US" sz="1900" dirty="0">
                <a:solidFill>
                  <a:srgbClr val="1E2A32"/>
                </a:solidFill>
              </a:rPr>
              <a:t>4. Sorolj fel három ápolói feladatot!</a:t>
            </a:r>
            <a:endParaRPr lang="en-US" sz="1900" dirty="0"/>
          </a:p>
          <a:p>
            <a:pPr indent="0" marL="0">
              <a:buNone/>
            </a:pPr>
            <a:r>
              <a:rPr lang="en-US" sz="1900" dirty="0">
                <a:solidFill>
                  <a:srgbClr val="1E2A32"/>
                </a:solidFill>
              </a:rPr>
              <a:t>5. SpO₂ 86%, légzésszám 32/perc: miért veszélyes?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7635240" y="1691640"/>
            <a:ext cx="2468880" cy="2468880"/>
          </a:xfrm>
          <a:prstGeom prst="ellipse">
            <a:avLst/>
          </a:prstGeom>
          <a:solidFill>
            <a:srgbClr val="1FA59A">
              <a:alpha val="95000"/>
            </a:srgbClr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55280" y="214884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5 kérdés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3 perc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azonnali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visszajelzés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086600" y="461772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</a:rPr>
              <a:t>Értékelés szempontjai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251192" y="4983480"/>
            <a:ext cx="3977640" cy="8229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450" dirty="0">
                <a:solidFill>
                  <a:srgbClr val="1E2A32"/>
                </a:solidFill>
              </a:rPr>
              <a:t>szakmai fogalmak pontossága</a:t>
            </a:r>
            <a:endParaRPr lang="en-US" sz="1450" dirty="0"/>
          </a:p>
          <a:p>
            <a:r>
              <a:rPr lang="en-US" sz="1450" dirty="0">
                <a:solidFill>
                  <a:srgbClr val="1E2A32"/>
                </a:solidFill>
              </a:rPr>
              <a:t>állapotmegfigyelési adatok felismerése</a:t>
            </a:r>
            <a:endParaRPr lang="en-US" sz="1450" dirty="0"/>
          </a:p>
          <a:p>
            <a:r>
              <a:rPr lang="en-US" sz="1450" dirty="0">
                <a:solidFill>
                  <a:srgbClr val="1E2A32"/>
                </a:solidFill>
              </a:rPr>
              <a:t>ápolási feladatok gyakorlati alkalmazása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Rövid tudáspróba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10 kérdés – Redmentába vagy papíron is használható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325880"/>
            <a:ext cx="5303520" cy="3566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1. A pneumónia elsősorban melyik szerv betegsége?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2. Nevezz meg két gyakori tünetet!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3. Miért fontos a légzésszám mérése?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4. Mit jelezhet az alacsony SpO₂?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5. Mit jelent a produktív köhögés?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6309360" y="1325880"/>
            <a:ext cx="5212080" cy="3566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6. Miért veszélyes az aspiráció?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7. Mikor lehet szükség oxigénterápiára?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8. Sorolj fel két ápolói megfigyelési szempontot!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9. Miért fontos a kézhigiéné?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E2A32"/>
                </a:solidFill>
              </a:rPr>
              <a:t>10. Melyik tünet igényel azonnali jelzést?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1828800" y="5532120"/>
            <a:ext cx="8549640" cy="594360"/>
          </a:xfrm>
          <a:prstGeom prst="roundRect">
            <a:avLst>
              <a:gd name="adj" fmla="val 18462"/>
            </a:avLst>
          </a:prstGeom>
          <a:solidFill>
            <a:srgbClr val="FFFFFF"/>
          </a:solidFill>
          <a:ln w="15240">
            <a:solidFill>
              <a:srgbClr val="1FA59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993392" y="5678424"/>
            <a:ext cx="82204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E2A32"/>
                </a:solidFill>
              </a:rPr>
              <a:t>Javasolt megoldási mód: páros ellenőrzés, majd tanári megbeszélés.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DMC mellékletek és források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Mit lehet csatolni a beadandóhoz?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32588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F3A"/>
                </a:solidFill>
              </a:rPr>
              <a:t>Csatolható anyagok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87552" y="1783080"/>
            <a:ext cx="4572000" cy="2057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00" dirty="0">
                <a:solidFill>
                  <a:srgbClr val="1E2A32"/>
                </a:solidFill>
              </a:rPr>
              <a:t>ez a prezentáció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MI által generált betegeset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exit ticket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10 kérdéses tudáspróba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tanulói feladatlap / ápolási terv vázlat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400800" y="132588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F3A"/>
                </a:solidFill>
              </a:rPr>
              <a:t>Szakmai források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400800" y="1783080"/>
            <a:ext cx="4800600" cy="1874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dirty="0">
                <a:solidFill>
                  <a:srgbClr val="1E2A32"/>
                </a:solidFill>
              </a:rPr>
              <a:t>CDC: Pneumonia – About, symptoms, risk and prevention</a:t>
            </a:r>
            <a:endParaRPr lang="en-US" sz="1330" dirty="0"/>
          </a:p>
          <a:p>
            <a:pPr indent="0" marL="0">
              <a:buNone/>
            </a:pPr>
            <a:r>
              <a:rPr lang="en-US" sz="1330" dirty="0">
                <a:solidFill>
                  <a:srgbClr val="1E2A32"/>
                </a:solidFill>
              </a:rPr>
              <a:t>Cleveland Clinic: Pneumonia – causes, symptoms, diagnosis and treatment</a:t>
            </a:r>
            <a:endParaRPr lang="en-US" sz="1330" dirty="0"/>
          </a:p>
          <a:p>
            <a:pPr indent="0" marL="0">
              <a:buNone/>
            </a:pPr>
            <a:r>
              <a:rPr lang="en-US" sz="1330" dirty="0">
                <a:solidFill>
                  <a:srgbClr val="1E2A32"/>
                </a:solidFill>
              </a:rPr>
              <a:t>NCBI Bookshelf / StatPearls: Community-Acquired Pneumonia</a:t>
            </a:r>
            <a:endParaRPr lang="en-US" sz="1330" dirty="0"/>
          </a:p>
          <a:p>
            <a:pPr indent="0" marL="0">
              <a:buNone/>
            </a:pPr>
            <a:r>
              <a:rPr lang="en-US" sz="1330" dirty="0">
                <a:solidFill>
                  <a:srgbClr val="1E2A32"/>
                </a:solidFill>
              </a:rPr>
              <a:t>WHO/CDC ajánlások és intézményi protokollok alapján pontosítható</a:t>
            </a:r>
            <a:endParaRPr lang="en-US" sz="1330" dirty="0"/>
          </a:p>
        </p:txBody>
      </p:sp>
      <p:sp>
        <p:nvSpPr>
          <p:cNvPr id="9" name="Shape 7"/>
          <p:cNvSpPr/>
          <p:nvPr/>
        </p:nvSpPr>
        <p:spPr>
          <a:xfrm>
            <a:off x="822960" y="4407408"/>
            <a:ext cx="10469880" cy="0"/>
          </a:xfrm>
          <a:prstGeom prst="line">
            <a:avLst/>
          </a:prstGeom>
          <a:noFill/>
          <a:ln w="15240">
            <a:solidFill>
              <a:srgbClr val="C7D3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480060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9574A"/>
                </a:solidFill>
              </a:rPr>
              <a:t>NotebookLM figyelmeztetés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822960" y="5239512"/>
            <a:ext cx="10424160" cy="5943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E2A32"/>
                </a:solidFill>
              </a:rPr>
              <a:t>Ha NotebookLM-mel készül videó, hanganyag vagy podcast, külön fájlként kell letölteni és úgy csatolni. A teljes NotebookLM-forrást nem célszerű megosztani a diákokkal.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Tanulási célok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Mit tudjon a tanuló az óra végére?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508760"/>
            <a:ext cx="676656" cy="676656"/>
          </a:xfrm>
          <a:prstGeom prst="ellipse">
            <a:avLst/>
          </a:prstGeom>
          <a:solidFill>
            <a:srgbClr val="1E6D9E">
              <a:alpha val="95000"/>
            </a:srgbClr>
          </a:solidFill>
          <a:ln w="12700">
            <a:solidFill>
              <a:srgbClr val="1E6D9E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60934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🫁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08760" y="152704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Fogalom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508760" y="180136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Meg tudja határozni a pneumónia lényegét.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85800" y="2514600"/>
            <a:ext cx="676656" cy="676656"/>
          </a:xfrm>
          <a:prstGeom prst="ellipse">
            <a:avLst/>
          </a:prstGeom>
          <a:solidFill>
            <a:srgbClr val="D9574A">
              <a:alpha val="95000"/>
            </a:srgbClr>
          </a:solidFill>
          <a:ln w="12700">
            <a:solidFill>
              <a:srgbClr val="D9574A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61518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🔎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25328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Felismerés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508760" y="280720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Azonosítja a jellemző tüneteket és veszélyjeleket.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85800" y="3520440"/>
            <a:ext cx="676656" cy="676656"/>
          </a:xfrm>
          <a:prstGeom prst="ellipse">
            <a:avLst/>
          </a:prstGeom>
          <a:solidFill>
            <a:srgbClr val="1FA59A">
              <a:alpha val="95000"/>
            </a:srgbClr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362102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🩺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508760" y="35387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Diagnosztika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508760" y="381304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Érti az állapotmegfigyelés és vizsgálatok szerepét.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172200" y="1508760"/>
            <a:ext cx="676656" cy="676656"/>
          </a:xfrm>
          <a:prstGeom prst="ellipse">
            <a:avLst/>
          </a:prstGeom>
          <a:solidFill>
            <a:srgbClr val="E9A93A">
              <a:alpha val="95000"/>
            </a:srgbClr>
          </a:solidFill>
          <a:ln w="12700">
            <a:solidFill>
              <a:srgbClr val="E9A93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160934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💊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995160" y="152704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Kezelés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995160" y="180136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Felsorolja a kezelés főbb elveit.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172200" y="2514600"/>
            <a:ext cx="676656" cy="676656"/>
          </a:xfrm>
          <a:prstGeom prst="ellipse">
            <a:avLst/>
          </a:prstGeom>
          <a:solidFill>
            <a:srgbClr val="2B8A3E">
              <a:alpha val="95000"/>
            </a:srgbClr>
          </a:solidFill>
          <a:ln w="12700">
            <a:solidFill>
              <a:srgbClr val="2B8A3E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09360" y="261518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🤲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6995160" y="25328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Ápolás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995160" y="280720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Megnevezi a pneumóniás beteg ápolási feladatait.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172200" y="3520440"/>
            <a:ext cx="676656" cy="676656"/>
          </a:xfrm>
          <a:prstGeom prst="ellipse">
            <a:avLst/>
          </a:prstGeom>
          <a:solidFill>
            <a:srgbClr val="0B1F3A">
              <a:alpha val="95000"/>
            </a:srgbClr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362102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🧠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6995160" y="35387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Alkalmazás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995160" y="381304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Rövid betegesetből szakmai következtetéseket von le.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914400" y="5623560"/>
            <a:ext cx="1033272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</a:rPr>
              <a:t>Kulcsgondolat: nem csak „tananyagot” tanulunk, hanem betegellátási helyzetet értelmezünk.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Óraindító betegeset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A figyelem felkeltése és előzetes tudás aktiválása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pic>
        <p:nvPicPr>
          <p:cNvPr id="5" name="Image 0" descr="/mnt/data/a_bright_clean_medical_clinical_room_scene._overa_batch_1.png">    </p:cNvPr>
          <p:cNvPicPr>
            <a:picLocks noChangeAspect="1"/>
          </p:cNvPicPr>
          <p:nvPr/>
        </p:nvPicPr>
        <p:blipFill>
          <a:blip r:embed="rId1"/>
          <a:srcRect l="35000" r="2997" t="0" b="0"/>
          <a:stretch/>
        </p:blipFill>
        <p:spPr>
          <a:xfrm>
            <a:off x="566928" y="1298448"/>
            <a:ext cx="4754880" cy="43159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87568" y="1353312"/>
            <a:ext cx="5440680" cy="16916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</a:rPr>
              <a:t>„Egy 72 éves beteg két napja lázas, erősen köhög, sárgás-zöldes köpetet ürít. Gyenge, elesett, légzésszáma 28/perc, pulzusa 104/perc, testhőmérséklete 39,1 °C, SpO₂: 89%.”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5806440" y="3337560"/>
            <a:ext cx="960120" cy="960120"/>
          </a:xfrm>
          <a:prstGeom prst="ellipse">
            <a:avLst/>
          </a:prstGeom>
          <a:solidFill>
            <a:srgbClr val="D9574A">
              <a:alpha val="92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879592" y="352044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39,1°C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879592" y="3803904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</a:rPr>
              <a:t>láz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7040880" y="3337560"/>
            <a:ext cx="960120" cy="960120"/>
          </a:xfrm>
          <a:prstGeom prst="ellipse">
            <a:avLst/>
          </a:prstGeom>
          <a:solidFill>
            <a:srgbClr val="E9A93A">
              <a:alpha val="92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114032" y="352044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28/perc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114032" y="3803904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</a:rPr>
              <a:t>légzés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8275320" y="3337560"/>
            <a:ext cx="960120" cy="960120"/>
          </a:xfrm>
          <a:prstGeom prst="ellipse">
            <a:avLst/>
          </a:prstGeom>
          <a:solidFill>
            <a:srgbClr val="1E6D9E">
              <a:alpha val="92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48472" y="352044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104/perc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348472" y="3803904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</a:rPr>
              <a:t>pulzus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9509760" y="3337560"/>
            <a:ext cx="960120" cy="960120"/>
          </a:xfrm>
          <a:prstGeom prst="ellipse">
            <a:avLst/>
          </a:prstGeom>
          <a:solidFill>
            <a:srgbClr val="1FA59A">
              <a:alpha val="92000"/>
            </a:srgbClr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582912" y="3520440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89%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582912" y="3803904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</a:rPr>
              <a:t>SpO₂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760720" y="461772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574A"/>
                </a:solidFill>
              </a:rPr>
              <a:t>Tanulói kérdések: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5897880" y="4956048"/>
            <a:ext cx="5303520" cy="1005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600" dirty="0">
                <a:solidFill>
                  <a:srgbClr val="1E2A32"/>
                </a:solidFill>
              </a:rPr>
              <a:t>Mi lehet a beteg problémája?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Mely adatok miatt kell aggódni?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Mit kell az ápolónak azonnal megfigyelni és jelezni?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 történik a tüdőben?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Az alveolusok gyulladása rontja a gázcserét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pic>
        <p:nvPicPr>
          <p:cNvPr id="5" name="Image 0" descr="/mnt/data/wide_clean_medical_educational_illustration_on_a_batch_2.png">    </p:cNvPr>
          <p:cNvPicPr>
            <a:picLocks noChangeAspect="1"/>
          </p:cNvPicPr>
          <p:nvPr/>
        </p:nvPicPr>
        <p:blipFill>
          <a:blip r:embed="rId1"/>
          <a:srcRect l="0" r="20412" t="0" b="0"/>
          <a:stretch/>
        </p:blipFill>
        <p:spPr>
          <a:xfrm>
            <a:off x="640080" y="1261872"/>
            <a:ext cx="6400800" cy="4526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60920" y="1344168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</a:rPr>
              <a:t>Lényeg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443216" y="1792224"/>
            <a:ext cx="4023360" cy="2148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620" dirty="0">
                <a:solidFill>
                  <a:srgbClr val="1E2A32"/>
                </a:solidFill>
              </a:rPr>
              <a:t>A tüdőgyulladásban az alveolusok és a környező tüdőszövet gyulladásba kerülnek.</a:t>
            </a:r>
            <a:endParaRPr lang="en-US" sz="1620" dirty="0"/>
          </a:p>
          <a:p>
            <a:r>
              <a:rPr lang="en-US" sz="1620" dirty="0">
                <a:solidFill>
                  <a:srgbClr val="1E2A32"/>
                </a:solidFill>
              </a:rPr>
              <a:t>Folyadék, váladék és gyulladásos sejtek tölthetik ki a léghólyagocskákat.</a:t>
            </a:r>
            <a:endParaRPr lang="en-US" sz="1620" dirty="0"/>
          </a:p>
          <a:p>
            <a:r>
              <a:rPr lang="en-US" sz="1620" dirty="0">
                <a:solidFill>
                  <a:srgbClr val="1E2A32"/>
                </a:solidFill>
              </a:rPr>
              <a:t>A gázcsere romlik: dyspnoe, tachypnoe, alacsony SpO₂ jelentkezhet.</a:t>
            </a:r>
            <a:endParaRPr lang="en-US" sz="1620" dirty="0"/>
          </a:p>
        </p:txBody>
      </p:sp>
      <p:sp>
        <p:nvSpPr>
          <p:cNvPr id="8" name="Shape 5"/>
          <p:cNvSpPr/>
          <p:nvPr/>
        </p:nvSpPr>
        <p:spPr>
          <a:xfrm>
            <a:off x="7360920" y="4416552"/>
            <a:ext cx="3913632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5240">
            <a:solidFill>
              <a:srgbClr val="1FA59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25512" y="4562856"/>
            <a:ext cx="358444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E2A32"/>
                </a:solidFill>
              </a:rPr>
              <a:t>Egyszerűen: kevesebb „szabad levegős” alveolus → rosszabb oxigénfelvétel.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Kórokozók és hajlamosító tényezők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Miért alakulhat ki pneumónia?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30759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F3A"/>
                </a:solidFill>
              </a:rPr>
              <a:t>Kórokozók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868680" y="1874520"/>
            <a:ext cx="676656" cy="676656"/>
          </a:xfrm>
          <a:prstGeom prst="ellipse">
            <a:avLst/>
          </a:prstGeom>
          <a:solidFill>
            <a:srgbClr val="D9574A">
              <a:alpha val="95000"/>
            </a:srgbClr>
          </a:solidFill>
          <a:ln w="12700">
            <a:solidFill>
              <a:srgbClr val="D9574A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197510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🦠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91640" y="189280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Baktériumok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91640" y="216712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Gyakori ok; bakteriális eredetnél antibiotikum jöhet szóba.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68680" y="3063240"/>
            <a:ext cx="676656" cy="676656"/>
          </a:xfrm>
          <a:prstGeom prst="ellipse">
            <a:avLst/>
          </a:prstGeom>
          <a:solidFill>
            <a:srgbClr val="1E6D9E">
              <a:alpha val="95000"/>
            </a:srgbClr>
          </a:solidFill>
          <a:ln w="12700">
            <a:solidFill>
              <a:srgbClr val="1E6D9E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316382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🧬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691640" y="3081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Vírusok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691640" y="335584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Influenza, COVID és más légúti vírusok is okozhatják.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68680" y="4251960"/>
            <a:ext cx="676656" cy="676656"/>
          </a:xfrm>
          <a:prstGeom prst="ellipse">
            <a:avLst/>
          </a:prstGeom>
          <a:solidFill>
            <a:srgbClr val="E9A93A">
              <a:alpha val="95000"/>
            </a:srgbClr>
          </a:solidFill>
          <a:ln w="12700">
            <a:solidFill>
              <a:srgbClr val="E9A93A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435254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🍄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691640" y="427024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Gombák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691640" y="454456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Ritkább, főleg immunhiányos állapotban.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852160" y="1325880"/>
            <a:ext cx="0" cy="4434840"/>
          </a:xfrm>
          <a:prstGeom prst="line">
            <a:avLst/>
          </a:prstGeom>
          <a:noFill/>
          <a:ln w="15240">
            <a:solidFill>
              <a:srgbClr val="C7D3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0" y="1307592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B1F3A"/>
                </a:solidFill>
              </a:rPr>
              <a:t>Rizikótényezők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601968" y="1828800"/>
            <a:ext cx="4572000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00" dirty="0">
                <a:solidFill>
                  <a:srgbClr val="1E2A32"/>
                </a:solidFill>
              </a:rPr>
              <a:t>idős életkor vagy kisgyermekkor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krónikus tüdőbetegség, dohányzás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legyengült immunrendszer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immobilitás, tartós fekvés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nyelési zavar, aspiráció veszélye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kórházi tartózkodás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400800" y="5349240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A59A"/>
                </a:solidFill>
              </a:rPr>
              <a:t>Tanári fókusz: miért más egy fiatal és egy idős beteg kockázata?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Tünetek és veszélyjelek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Mit kell észrevenni?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353312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E6D9E"/>
                </a:solidFill>
              </a:rPr>
              <a:t>Jellemző tünetek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960120" y="1828800"/>
            <a:ext cx="44805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50" dirty="0">
                <a:solidFill>
                  <a:srgbClr val="1E2A32"/>
                </a:solidFill>
              </a:rPr>
              <a:t>láz, hidegrázás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köhögés, köpetürítés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nehézlégzés, tachypnoe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mellkasi fájdalom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gyengeség, elesettség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idősnél zavartság is lehet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6537960" y="135331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B42318"/>
                </a:solidFill>
              </a:rPr>
              <a:t>Veszélyjelek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6720840" y="1828800"/>
            <a:ext cx="420624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750" dirty="0">
                <a:solidFill>
                  <a:srgbClr val="1E2A32"/>
                </a:solidFill>
              </a:rPr>
              <a:t>SpO₂ tartósan alacsony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légzésszám nagyon magas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cyanosis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tudatzavar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hypotonia</a:t>
            </a:r>
            <a:endParaRPr lang="en-US" sz="1750" dirty="0"/>
          </a:p>
          <a:p>
            <a:r>
              <a:rPr lang="en-US" sz="1750" dirty="0">
                <a:solidFill>
                  <a:srgbClr val="1E2A32"/>
                </a:solidFill>
              </a:rPr>
              <a:t>gyors állapotromlás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2194560" y="5166360"/>
            <a:ext cx="7863840" cy="594360"/>
          </a:xfrm>
          <a:prstGeom prst="roundRect">
            <a:avLst>
              <a:gd name="adj" fmla="val 18462"/>
            </a:avLst>
          </a:prstGeom>
          <a:solidFill>
            <a:srgbClr val="FFFFFF"/>
          </a:solidFill>
          <a:ln w="15240">
            <a:solidFill>
              <a:srgbClr val="1FA59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59152" y="5312664"/>
            <a:ext cx="75346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E2A32"/>
                </a:solidFill>
              </a:rPr>
              <a:t>Ápolói kulcs: a tünetek változását időben és pontosan kell jelezni.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Diagnosztika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Az ápoló szerepe: pontos megfigyelés és jelzés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pic>
        <p:nvPicPr>
          <p:cNvPr id="5" name="Image 0" descr="/mnt/data/a_realistic_well_lit_clinical_simulation_room_sce_batch_3.png">    </p:cNvPr>
          <p:cNvPicPr>
            <a:picLocks noChangeAspect="1"/>
          </p:cNvPicPr>
          <p:nvPr/>
        </p:nvPicPr>
        <p:blipFill>
          <a:blip r:embed="rId1"/>
          <a:srcRect l="7000" r="33309" t="0" b="0"/>
          <a:stretch/>
        </p:blipFill>
        <p:spPr>
          <a:xfrm>
            <a:off x="548640" y="1261872"/>
            <a:ext cx="4800600" cy="45262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989320" y="1371600"/>
            <a:ext cx="493776" cy="493776"/>
          </a:xfrm>
          <a:prstGeom prst="ellipse">
            <a:avLst/>
          </a:prstGeom>
          <a:solidFill>
            <a:srgbClr val="1FA59A"/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135624" y="1481328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47688" y="1353312"/>
            <a:ext cx="4069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</a:rPr>
              <a:t>Anamnézis és tünetek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647688" y="1673352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A32"/>
                </a:solidFill>
              </a:rPr>
              <a:t>köhögés, láz, dyspnoe, rizikók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989320" y="2395728"/>
            <a:ext cx="493776" cy="493776"/>
          </a:xfrm>
          <a:prstGeom prst="ellipse">
            <a:avLst/>
          </a:prstGeom>
          <a:solidFill>
            <a:srgbClr val="1FA59A"/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35624" y="2505456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647688" y="2377440"/>
            <a:ext cx="4069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</a:rPr>
              <a:t>Állapotfelmérés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6647688" y="2697480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A32"/>
                </a:solidFill>
              </a:rPr>
              <a:t>T, P, RR, légzésszám, SpO₂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5989320" y="3419856"/>
            <a:ext cx="493776" cy="493776"/>
          </a:xfrm>
          <a:prstGeom prst="ellipse">
            <a:avLst/>
          </a:prstGeom>
          <a:solidFill>
            <a:srgbClr val="1FA59A"/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35624" y="3529584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647688" y="3401568"/>
            <a:ext cx="4069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</a:rPr>
              <a:t>Orvosi vizsgálatok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6647688" y="3721608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A32"/>
                </a:solidFill>
              </a:rPr>
              <a:t>auscultatio, mellkasröntgen, labor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5989320" y="4443984"/>
            <a:ext cx="493776" cy="493776"/>
          </a:xfrm>
          <a:prstGeom prst="ellipse">
            <a:avLst/>
          </a:prstGeom>
          <a:solidFill>
            <a:srgbClr val="1FA59A"/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135624" y="4553712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6647688" y="4425696"/>
            <a:ext cx="4069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</a:rPr>
              <a:t>Mikrobiológia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6647688" y="474573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E2A32"/>
                </a:solidFill>
              </a:rPr>
              <a:t>köpet/vértenyésztés szükség szerint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5989320" y="5486400"/>
            <a:ext cx="5257800" cy="502920"/>
          </a:xfrm>
          <a:prstGeom prst="roundRect">
            <a:avLst>
              <a:gd name="adj" fmla="val 21818"/>
            </a:avLst>
          </a:prstGeom>
          <a:solidFill>
            <a:srgbClr val="FFFFFF"/>
          </a:solidFill>
          <a:ln w="15240">
            <a:solidFill>
              <a:srgbClr val="D9574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153912" y="5632704"/>
            <a:ext cx="4928616" cy="210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E2A32"/>
                </a:solidFill>
              </a:rPr>
              <a:t>Az ápoló nem diagnózist állít fel, hanem megfigyel, dokumentál és időben jelez.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Kezelés alapelvei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A kiváltó októl és súlyosságtól függ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325880"/>
            <a:ext cx="676656" cy="676656"/>
          </a:xfrm>
          <a:prstGeom prst="ellipse">
            <a:avLst/>
          </a:prstGeom>
          <a:solidFill>
            <a:srgbClr val="1E6D9E">
              <a:alpha val="95000"/>
            </a:srgbClr>
          </a:solidFill>
          <a:ln w="12700">
            <a:solidFill>
              <a:srgbClr val="1E6D9E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42646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💧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691640" y="13441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Folyadék és pihenés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691640" y="161848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dehidráció megelőzése, általános állapot támogatása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355080" y="1325880"/>
            <a:ext cx="676656" cy="676656"/>
          </a:xfrm>
          <a:prstGeom prst="ellipse">
            <a:avLst/>
          </a:prstGeom>
          <a:solidFill>
            <a:srgbClr val="1FA59A">
              <a:alpha val="95000"/>
            </a:srgbClr>
          </a:solidFill>
          <a:ln w="12700">
            <a:solidFill>
              <a:srgbClr val="1FA59A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142646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🌡️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178040" y="134416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Lázcsillapítás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178040" y="161848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testhőmérséklet követése és tüneti kezelés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68680" y="2743200"/>
            <a:ext cx="676656" cy="676656"/>
          </a:xfrm>
          <a:prstGeom prst="ellipse">
            <a:avLst/>
          </a:prstGeom>
          <a:solidFill>
            <a:srgbClr val="E9A93A">
              <a:alpha val="95000"/>
            </a:srgbClr>
          </a:solidFill>
          <a:ln w="12700">
            <a:solidFill>
              <a:srgbClr val="E9A93A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284378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🫁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691640" y="27614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Oxigénterápia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691640" y="303580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orvosi utasítás szerint, SpO₂ kontroll mellett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355080" y="2743200"/>
            <a:ext cx="676656" cy="676656"/>
          </a:xfrm>
          <a:prstGeom prst="ellipse">
            <a:avLst/>
          </a:prstGeom>
          <a:solidFill>
            <a:srgbClr val="D9574A">
              <a:alpha val="95000"/>
            </a:srgbClr>
          </a:solidFill>
          <a:ln w="12700">
            <a:solidFill>
              <a:srgbClr val="D9574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0" y="284378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💊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7178040" y="27614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Antibiotikum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178040" y="303580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bakteriális eredet esetén, előírás szerint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68680" y="4160520"/>
            <a:ext cx="676656" cy="676656"/>
          </a:xfrm>
          <a:prstGeom prst="ellipse">
            <a:avLst/>
          </a:prstGeom>
          <a:solidFill>
            <a:srgbClr val="2B8A3E">
              <a:alpha val="95000"/>
            </a:srgbClr>
          </a:solidFill>
          <a:ln w="12700">
            <a:solidFill>
              <a:srgbClr val="2B8A3E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05840" y="426110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🤧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691640" y="417880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Váladékürítés segítése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691640" y="445312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testhelyzet, folyadék, légzőgyakorlat, köhögtetés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355080" y="4160520"/>
            <a:ext cx="676656" cy="676656"/>
          </a:xfrm>
          <a:prstGeom prst="ellipse">
            <a:avLst/>
          </a:prstGeom>
          <a:solidFill>
            <a:srgbClr val="0B1F3A">
              <a:alpha val="95000"/>
            </a:srgbClr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92240" y="4261104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🏥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7178040" y="417880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</a:rPr>
              <a:t>Kórházi ellátás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178040" y="4453128"/>
            <a:ext cx="3520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súlyos állapot, romló oxigenizáció vagy szövődmény esetén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3000" y="5989320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B42318"/>
                </a:solidFill>
              </a:rPr>
              <a:t>Fontos: vírus okozta pneumóniában az antibiotikum önmagában nem hat a vírusra.</a:t>
            </a:r>
            <a:endParaRPr lang="en-US" sz="1550" dirty="0"/>
          </a:p>
        </p:txBody>
      </p:sp>
      <p:sp>
        <p:nvSpPr>
          <p:cNvPr id="30" name="Text 28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Ápolási feladatok pneumóniában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21208" y="749808"/>
            <a:ext cx="10972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1606F"/>
                </a:solidFill>
              </a:rPr>
              <a:t>Mit csináljon a tanuló a betegágy mellett?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11201400" cy="0"/>
          </a:xfrm>
          <a:prstGeom prst="line">
            <a:avLst/>
          </a:prstGeom>
          <a:noFill/>
          <a:ln w="17780">
            <a:solidFill>
              <a:srgbClr val="1FA59A"/>
            </a:solidFill>
            <a:prstDash val="solid"/>
          </a:ln>
        </p:spPr>
      </p:sp>
      <p:pic>
        <p:nvPicPr>
          <p:cNvPr id="5" name="Image 0" descr="/mnt/data/a_realistic_well_lit_clinical_simulation_room_sce_batch_3.png">    </p:cNvPr>
          <p:cNvPicPr>
            <a:picLocks noChangeAspect="1"/>
          </p:cNvPicPr>
          <p:nvPr/>
        </p:nvPicPr>
        <p:blipFill>
          <a:blip r:embed="rId1"/>
          <a:srcRect l="28000" r="26363" t="6000" b="4000"/>
          <a:stretch/>
        </p:blipFill>
        <p:spPr>
          <a:xfrm>
            <a:off x="7360920" y="1234440"/>
            <a:ext cx="4160520" cy="4617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12344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E6D9E"/>
                </a:solidFill>
              </a:rPr>
              <a:t>Megfigyelés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914400" y="1645920"/>
            <a:ext cx="3108960" cy="1920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550" dirty="0">
                <a:solidFill>
                  <a:srgbClr val="1E2A32"/>
                </a:solidFill>
              </a:rPr>
              <a:t>T, P, RR, vérnyomás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légzésszám, SpO₂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köhögés és köpet jellege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tudatállapot, elesettség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folyadékbevitel, diurézis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3977640" y="123444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FA59A"/>
                </a:solidFill>
              </a:rPr>
              <a:t>Beavatkozás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4160520" y="1645920"/>
            <a:ext cx="2880360" cy="1920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550" dirty="0">
                <a:solidFill>
                  <a:srgbClr val="1E2A32"/>
                </a:solidFill>
              </a:rPr>
              <a:t>félig ülő testhelyzet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oxigén előkészítése/adása utasítás szerint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légzőtorna, mobilizálás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szájhigiéné, komfort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gyógyszerhatás és mellékhatás figyelése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31520" y="39776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D9574A"/>
                </a:solidFill>
              </a:rPr>
              <a:t>Prevenció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14400" y="4389120"/>
            <a:ext cx="6035040" cy="1325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r>
              <a:rPr lang="en-US" sz="1550" dirty="0">
                <a:solidFill>
                  <a:srgbClr val="1E2A32"/>
                </a:solidFill>
              </a:rPr>
              <a:t>kézhigiéné és köhögési etikett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aspiráció megelőzése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dohányzás kerülése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védőoltások jelentősége</a:t>
            </a:r>
            <a:endParaRPr lang="en-US" sz="1550" dirty="0"/>
          </a:p>
          <a:p>
            <a:r>
              <a:rPr lang="en-US" sz="1550" dirty="0">
                <a:solidFill>
                  <a:srgbClr val="1E2A32"/>
                </a:solidFill>
              </a:rPr>
              <a:t>tartós fekvés kerülése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1384280" y="6473952"/>
            <a:ext cx="29260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B8794"/>
                </a:solidFill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Pneumónia – egészségügyi szakmai óra</dc:title>
  <dc:subject>Pneumónia oktatási prezentáció</dc:subject>
  <dc:creator>OpenAI</dc:creator>
  <cp:lastModifiedBy>OpenAI</cp:lastModifiedBy>
  <cp:revision>1</cp:revision>
  <dcterms:created xsi:type="dcterms:W3CDTF">2026-09-14T11:28:25Z</dcterms:created>
  <dcterms:modified xsi:type="dcterms:W3CDTF">2026-09-14T11:28:25Z</dcterms:modified>
</cp:coreProperties>
</file>