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unito SemiBold"/>
      <p:regular r:id="rId201314"/>
    </p:embeddedFont>
    <p:embeddedFont>
      <p:font typeface="Nunito Bold"/>
      <p:regular r:id="rId201315"/>
    </p:embeddedFont>
    <p:embeddedFont>
      <p:font typeface="PT Sans"/>
      <p:regular r:id="rId201316"/>
    </p:embeddedFont>
    <p:embeddedFont>
      <p:font typeface="PT Sans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99865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Vörösmarty Mihály: Csongor és Tünde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3004245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Drámai költemény, 1830 — A boldogságkeresés filozofikus meséje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4458"/>
            <a:ext cx="4795242" cy="391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 szimbolikus kert és az életfa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7820"/>
            <a:ext cx="5149155" cy="29178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2536" y="1931566"/>
            <a:ext cx="202480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 kert jelentése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002536" y="2246114"/>
            <a:ext cx="2622575" cy="1007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kertnek szimbolikus jelentése van. Közepén áll az </a:t>
            </a:r>
            <a:pPr algn="l" indent="0" marL="0">
              <a:lnSpc>
                <a:spcPct val="126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életfa / világfa</a:t>
            </a:r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mely 3 világot köt össze: </a:t>
            </a:r>
            <a:pPr algn="l" indent="0" marL="0">
              <a:lnSpc>
                <a:spcPct val="126000"/>
              </a:lnSpc>
              <a:buNone/>
            </a:pPr>
            <a:r>
              <a:rPr lang="en-US" sz="1000" b="1" dirty="0">
                <a:solidFill>
                  <a:srgbClr val="F2B42D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ég, föld, alvilág</a:t>
            </a:r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Itt találkozik Csongor és Tünde, ide térnek vissza; ide van kikötözve Mirigy is a mű elején.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509" y="4319290"/>
            <a:ext cx="199802" cy="1998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6518" y="4312667"/>
            <a:ext cx="2167086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</a:t>
            </a:r>
            <a:pPr algn="l" indent="0" marL="0">
              <a:lnSpc>
                <a:spcPct val="126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teljesség szimbóluma</a:t>
            </a:r>
            <a:endParaRPr lang="en-US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844" y="4319290"/>
            <a:ext cx="199802" cy="1998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04853" y="4312667"/>
            <a:ext cx="2167161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Termése: az </a:t>
            </a:r>
            <a:pPr algn="l" indent="0" marL="0">
              <a:lnSpc>
                <a:spcPct val="126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aranyalma</a:t>
            </a:r>
            <a:endParaRPr lang="en-US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70253" y="4319290"/>
            <a:ext cx="199802" cy="19980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53262" y="4312667"/>
            <a:ext cx="2167161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találkozás és a visszatérés helyszíne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809179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 mű és alkotója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523577" y="1473547"/>
            <a:ext cx="2259137" cy="1594991"/>
          </a:xfrm>
          <a:prstGeom prst="roundRect">
            <a:avLst>
              <a:gd name="adj" fmla="val 14070"/>
            </a:avLst>
          </a:prstGeom>
          <a:solidFill>
            <a:srgbClr val="00002E"/>
          </a:solidFill>
          <a:ln w="14288">
            <a:solidFill>
              <a:srgbClr val="F2B42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7437" y="1637407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Vörösmarty Mihály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87437" y="1947118"/>
            <a:ext cx="1931417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magyar romantika kiemelkedő költője, a reformkor egyik legnagyobb alakja.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2932286" y="1473547"/>
            <a:ext cx="2259137" cy="1594991"/>
          </a:xfrm>
          <a:prstGeom prst="roundRect">
            <a:avLst>
              <a:gd name="adj" fmla="val 14070"/>
            </a:avLst>
          </a:prstGeom>
          <a:solidFill>
            <a:srgbClr val="00002E"/>
          </a:solidFill>
          <a:ln w="14288">
            <a:solidFill>
              <a:srgbClr val="D742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96146" y="1637407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Megjelenés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96146" y="1947118"/>
            <a:ext cx="1931417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mű 1830-ban született, a magyar drámairodalom egyik legjelentősebb alkotása.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23577" y="3218111"/>
            <a:ext cx="4667845" cy="1116211"/>
          </a:xfrm>
          <a:prstGeom prst="roundRect">
            <a:avLst>
              <a:gd name="adj" fmla="val 20105"/>
            </a:avLst>
          </a:prstGeom>
          <a:solidFill>
            <a:srgbClr val="00002E"/>
          </a:solidFill>
          <a:ln w="14288">
            <a:solidFill>
              <a:srgbClr val="DD78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7437" y="3381970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Műfaj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87437" y="3691682"/>
            <a:ext cx="434012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Drámai költemény — filozofikus tartalom drámaformában, egyben mesejáték.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4801"/>
            <a:ext cx="3922440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Források</a:t>
            </a:r>
            <a:endParaRPr lang="en-US" sz="2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441475"/>
            <a:ext cx="5137175" cy="29110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786" y="1230362"/>
            <a:ext cx="21897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Két fő forrás</a:t>
            </a:r>
            <a:endParaRPr lang="en-US" sz="13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5736" y="1609948"/>
            <a:ext cx="2619375" cy="139533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48251" y="1776264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Gyergyai Albert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248251" y="2137767"/>
            <a:ext cx="2210544" cy="701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16. századi széphistória: </a:t>
            </a:r>
            <a:pPr algn="l" indent="0" marL="0">
              <a:lnSpc>
                <a:spcPct val="132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História egy Árgirus nevű királyfiról és egy tündér szűzleányról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5736" y="3150245"/>
            <a:ext cx="2619375" cy="139533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48251" y="3316560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Shakespeare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6248251" y="3678064"/>
            <a:ext cx="2210544" cy="701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Szentivánéji álom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című vígjátéka — a tündérvilág és az emberi szerelem találkozása.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68500"/>
            <a:ext cx="4463802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Műfaj: Drámai költemény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307729"/>
            <a:ext cx="374005" cy="3740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84585" y="230772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Filozofikus mű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84585" y="2617440"/>
            <a:ext cx="2013272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Az élet értelmét és célját kutató alkotás — drámaformában megírt költemény.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4860" y="2307729"/>
            <a:ext cx="374005" cy="3740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45868" y="230772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Alapkérdés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845868" y="2617440"/>
            <a:ext cx="2013272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boldogságkeresés áll a középpontban: mi a valódi boldogság, és hogyan érhető el?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6143" y="2307729"/>
            <a:ext cx="374005" cy="3740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607150" y="230772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Mesejáték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607150" y="2617440"/>
            <a:ext cx="2013272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Tündérek, varázslat és emberi sors fonódik össze a mesejáték keretében.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880443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Alaptörténet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2544812"/>
            <a:ext cx="4667845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Két szerelmes — egy tündér és egy ember — egymásra találása. A gonosz Mirigy ármánykodása elválasztja őket: Tünde visszatér Tündérhonba, Csongor pedig keresésére indul.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87053"/>
            <a:ext cx="3981227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 cselekmény menete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1326282"/>
            <a:ext cx="4755505" cy="2822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04165" y="3500754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Megoldás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014360" y="3500754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Elválasztás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500264" y="3500754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Találkozás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23577" y="4316983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Csongor keresésére indul, legyőzi a próbatételeket, és végül újra megtalálják egymást.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13049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Mirigy: a gonosz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2002631"/>
            <a:ext cx="3865959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Mirigy a dráma antagonisztikus alakja, aki ármánykodásával elválasztja a szerelmeseket. A mű elején az életfához van kikötözve — innen szerez Csongor tudomást Tündéről.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3577" y="2889052"/>
            <a:ext cx="3865959" cy="822722"/>
          </a:xfrm>
          <a:prstGeom prst="roundRect">
            <a:avLst>
              <a:gd name="adj" fmla="val 27278"/>
            </a:avLst>
          </a:prstGeom>
          <a:solidFill>
            <a:srgbClr val="4B3F0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50" y="3116535"/>
            <a:ext cx="187003" cy="1495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9724" y="3061022"/>
            <a:ext cx="323024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Mirigy alakja a boldogság útjában álló akadályokat szimbolizálja.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226" y="638770"/>
            <a:ext cx="3865959" cy="38659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039044"/>
            <a:ext cx="4490219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 lezárás: Tünde döntése</a:t>
            </a:r>
            <a:endParaRPr lang="en-US" sz="27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527" y="1703412"/>
            <a:ext cx="4686895" cy="112573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9350" y="1872035"/>
            <a:ext cx="18573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Tünde „leszáll" a földre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749350" y="2181746"/>
            <a:ext cx="427345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megoldás egyben szomorú lezárás: Tünde lemond halhatatlanságáról és Tündérhonáról.</a:t>
            </a:r>
            <a:endParaRPr lang="en-US" sz="11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527" y="2978721"/>
            <a:ext cx="4686895" cy="112573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9350" y="3147343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Az élet értelme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749350" y="3457054"/>
            <a:ext cx="427345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Az élet egyetlen értelme az eszményi, „égi" szerelem realizálása a földi létben.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08050" y="417388"/>
            <a:ext cx="3769221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Szerkezet: körkörös elrendezés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1308050" y="2326481"/>
            <a:ext cx="3141315" cy="268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dráma </a:t>
            </a:r>
            <a:pPr algn="l" indent="0" marL="0">
              <a:lnSpc>
                <a:spcPct val="1110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körkörös szerkezetű</a:t>
            </a:r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: a kiindulópontba érkezünk vissza a mű végén — térben és időben egyaránt.</a:t>
            </a:r>
            <a:endParaRPr lang="en-US" sz="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9397" y="890215"/>
            <a:ext cx="3141315" cy="314131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308050" y="4183484"/>
            <a:ext cx="3230166" cy="542627"/>
          </a:xfrm>
          <a:prstGeom prst="roundRect">
            <a:avLst>
              <a:gd name="adj" fmla="val 27787"/>
            </a:avLst>
          </a:prstGeom>
          <a:solidFill>
            <a:srgbClr val="00002E"/>
          </a:solidFill>
          <a:ln w="9525">
            <a:solidFill>
              <a:srgbClr val="F2B42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418034" y="4293468"/>
            <a:ext cx="1182588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Térben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418034" y="4481736"/>
            <a:ext cx="3010198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Csongor a kertből indul és oda is érkezik vissza.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4605710" y="4183484"/>
            <a:ext cx="3230240" cy="542627"/>
          </a:xfrm>
          <a:prstGeom prst="roundRect">
            <a:avLst>
              <a:gd name="adj" fmla="val 27787"/>
            </a:avLst>
          </a:prstGeom>
          <a:solidFill>
            <a:srgbClr val="00002E"/>
          </a:solidFill>
          <a:ln w="9525">
            <a:solidFill>
              <a:srgbClr val="D7425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15694" y="4293468"/>
            <a:ext cx="1182588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Időben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715694" y="4481736"/>
            <a:ext cx="3010272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cselekmény időtartama egy kozmikus nap: éjfélről éjfélig tart.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2026-06-15T17:28:21Z</dcterms:created>
  <dcterms:modified xsi:type="dcterms:W3CDTF">2026-06-15T17:28:21Z</dcterms:modified>
</cp:coreProperties>
</file>