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embeddedFontLst>
    <p:embeddedFont>
      <p:font typeface="Inter" panose="020B0604020202020204" charset="0"/>
      <p:regular r:id="rId13"/>
    </p:embeddedFont>
    <p:embeddedFont>
      <p:font typeface="Inter Bold" panose="020B0604020202020204" charset="0"/>
      <p:regular r:id="rId14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rika Bárdosi" userId="17c06bf4c12e46aa" providerId="LiveId" clId="{BA59D7C3-E021-4E80-9171-F25784AAF483}"/>
    <pc:docChg chg="custSel modSld">
      <pc:chgData name="Erika Bárdosi" userId="17c06bf4c12e46aa" providerId="LiveId" clId="{BA59D7C3-E021-4E80-9171-F25784AAF483}" dt="2026-06-22T19:41:23.961" v="78" actId="6549"/>
      <pc:docMkLst>
        <pc:docMk/>
      </pc:docMkLst>
      <pc:sldChg chg="delSp modSp mod">
        <pc:chgData name="Erika Bárdosi" userId="17c06bf4c12e46aa" providerId="LiveId" clId="{BA59D7C3-E021-4E80-9171-F25784AAF483}" dt="2026-06-22T19:13:49.193" v="59" actId="113"/>
        <pc:sldMkLst>
          <pc:docMk/>
          <pc:sldMk cId="0" sldId="256"/>
        </pc:sldMkLst>
        <pc:spChg chg="mod">
          <ac:chgData name="Erika Bárdosi" userId="17c06bf4c12e46aa" providerId="LiveId" clId="{BA59D7C3-E021-4E80-9171-F25784AAF483}" dt="2026-06-22T19:13:49.193" v="59" actId="113"/>
          <ac:spMkLst>
            <pc:docMk/>
            <pc:sldMk cId="0" sldId="256"/>
            <ac:spMk id="4" creationId="{00000000-0000-0000-0000-000000000000}"/>
          </ac:spMkLst>
        </pc:spChg>
        <pc:spChg chg="del mod">
          <ac:chgData name="Erika Bárdosi" userId="17c06bf4c12e46aa" providerId="LiveId" clId="{BA59D7C3-E021-4E80-9171-F25784AAF483}" dt="2026-06-22T19:13:06.787" v="41" actId="478"/>
          <ac:spMkLst>
            <pc:docMk/>
            <pc:sldMk cId="0" sldId="256"/>
            <ac:spMk id="5" creationId="{00000000-0000-0000-0000-000000000000}"/>
          </ac:spMkLst>
        </pc:spChg>
      </pc:sldChg>
      <pc:sldChg chg="modSp mod">
        <pc:chgData name="Erika Bárdosi" userId="17c06bf4c12e46aa" providerId="LiveId" clId="{BA59D7C3-E021-4E80-9171-F25784AAF483}" dt="2026-06-22T19:41:23.961" v="78" actId="6549"/>
        <pc:sldMkLst>
          <pc:docMk/>
          <pc:sldMk cId="0" sldId="260"/>
        </pc:sldMkLst>
        <pc:spChg chg="mod">
          <ac:chgData name="Erika Bárdosi" userId="17c06bf4c12e46aa" providerId="LiveId" clId="{BA59D7C3-E021-4E80-9171-F25784AAF483}" dt="2026-06-22T19:41:23.961" v="78" actId="6549"/>
          <ac:spMkLst>
            <pc:docMk/>
            <pc:sldMk cId="0" sldId="260"/>
            <ac:spMk id="25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19707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6F4F4"/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3" name="Shape 1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FFFFF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29180" y="4844491"/>
            <a:ext cx="1071843" cy="256032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svg"/><Relationship Id="rId3" Type="http://schemas.openxmlformats.org/officeDocument/2006/relationships/image" Target="../media/image12.svg"/><Relationship Id="rId7" Type="http://schemas.openxmlformats.org/officeDocument/2006/relationships/image" Target="../media/image16.sv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svg"/><Relationship Id="rId5" Type="http://schemas.openxmlformats.org/officeDocument/2006/relationships/image" Target="../media/image14.svg"/><Relationship Id="rId10" Type="http://schemas.openxmlformats.org/officeDocument/2006/relationships/image" Target="../media/image19.svg"/><Relationship Id="rId4" Type="http://schemas.openxmlformats.org/officeDocument/2006/relationships/image" Target="../media/image13.svg"/><Relationship Id="rId9" Type="http://schemas.openxmlformats.org/officeDocument/2006/relationships/image" Target="../media/image18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1764655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The Passive Voice</a:t>
            </a:r>
            <a:endParaRPr lang="en-US" sz="2750" dirty="0"/>
          </a:p>
        </p:txBody>
      </p:sp>
      <p:sp>
        <p:nvSpPr>
          <p:cNvPr id="4" name="Text 1"/>
          <p:cNvSpPr/>
          <p:nvPr/>
        </p:nvSpPr>
        <p:spPr>
          <a:xfrm>
            <a:off x="3925119" y="2264345"/>
            <a:ext cx="2931840" cy="6715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hu-HU" sz="2000" b="1" dirty="0" err="1"/>
              <a:t>Our</a:t>
            </a:r>
            <a:r>
              <a:rPr lang="hu-HU" sz="2000" b="1" dirty="0"/>
              <a:t> </a:t>
            </a:r>
            <a:r>
              <a:rPr lang="hu-HU" sz="2000" b="1" dirty="0" err="1"/>
              <a:t>environment</a:t>
            </a:r>
            <a:endParaRPr lang="en-US" sz="20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1090092"/>
            <a:ext cx="4001319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Összefoglaló</a:t>
            </a:r>
            <a:endParaRPr lang="en-US" sz="2750" dirty="0"/>
          </a:p>
        </p:txBody>
      </p:sp>
      <p:sp>
        <p:nvSpPr>
          <p:cNvPr id="3" name="Shape 1"/>
          <p:cNvSpPr/>
          <p:nvPr/>
        </p:nvSpPr>
        <p:spPr>
          <a:xfrm>
            <a:off x="496119" y="1816596"/>
            <a:ext cx="2622724" cy="1138238"/>
          </a:xfrm>
          <a:prstGeom prst="roundRect">
            <a:avLst>
              <a:gd name="adj" fmla="val 5231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4" name="Text 2"/>
          <p:cNvSpPr/>
          <p:nvPr/>
        </p:nvSpPr>
        <p:spPr>
          <a:xfrm>
            <a:off x="642640" y="1963117"/>
            <a:ext cx="201267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Present Simple Passive</a:t>
            </a:r>
            <a:endParaRPr lang="en-US" sz="1350" dirty="0"/>
          </a:p>
        </p:txBody>
      </p:sp>
      <p:sp>
        <p:nvSpPr>
          <p:cNvPr id="5" name="Text 3"/>
          <p:cNvSpPr/>
          <p:nvPr/>
        </p:nvSpPr>
        <p:spPr>
          <a:xfrm>
            <a:off x="642640" y="2269629"/>
            <a:ext cx="2329681" cy="5386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 / is / are + V3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Trees are protected.</a:t>
            </a:r>
            <a:endParaRPr lang="en-US" sz="1100" dirty="0"/>
          </a:p>
        </p:txBody>
      </p:sp>
      <p:sp>
        <p:nvSpPr>
          <p:cNvPr id="6" name="Shape 4"/>
          <p:cNvSpPr/>
          <p:nvPr/>
        </p:nvSpPr>
        <p:spPr>
          <a:xfrm>
            <a:off x="3260601" y="1816596"/>
            <a:ext cx="2622724" cy="1138238"/>
          </a:xfrm>
          <a:prstGeom prst="roundRect">
            <a:avLst>
              <a:gd name="adj" fmla="val 5231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Text 5"/>
          <p:cNvSpPr/>
          <p:nvPr/>
        </p:nvSpPr>
        <p:spPr>
          <a:xfrm>
            <a:off x="3407122" y="196311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Past Simple Passive</a:t>
            </a:r>
            <a:endParaRPr lang="en-US" sz="1350" dirty="0"/>
          </a:p>
        </p:txBody>
      </p:sp>
      <p:sp>
        <p:nvSpPr>
          <p:cNvPr id="8" name="Text 6"/>
          <p:cNvSpPr/>
          <p:nvPr/>
        </p:nvSpPr>
        <p:spPr>
          <a:xfrm>
            <a:off x="3407122" y="2269629"/>
            <a:ext cx="2329681" cy="53868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33000"/>
              </a:lnSpc>
              <a:spcAft>
                <a:spcPts val="650"/>
              </a:spcAft>
              <a:buNone/>
            </a:pPr>
            <a:r>
              <a:rPr lang="en-US" sz="11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was / were + V3</a:t>
            </a:r>
            <a:endParaRPr lang="en-US" sz="1100" dirty="0"/>
          </a:p>
          <a:p>
            <a:pPr marL="0" indent="0" algn="l">
              <a:lnSpc>
                <a:spcPct val="133000"/>
              </a:lnSpc>
              <a:buNone/>
            </a:pP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river was cleaned.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6025083" y="1816596"/>
            <a:ext cx="2622724" cy="1138238"/>
          </a:xfrm>
          <a:prstGeom prst="roundRect">
            <a:avLst>
              <a:gd name="adj" fmla="val 5231"/>
            </a:avLst>
          </a:prstGeom>
          <a:solidFill>
            <a:srgbClr val="DADBF1"/>
          </a:solidFill>
          <a:ln w="4763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Text 8"/>
          <p:cNvSpPr/>
          <p:nvPr/>
        </p:nvSpPr>
        <p:spPr>
          <a:xfrm>
            <a:off x="6171605" y="196311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Mikor használjuk?</a:t>
            </a:r>
            <a:endParaRPr lang="en-US" sz="1350" dirty="0"/>
          </a:p>
        </p:txBody>
      </p:sp>
      <p:sp>
        <p:nvSpPr>
          <p:cNvPr id="11" name="Text 9"/>
          <p:cNvSpPr/>
          <p:nvPr/>
        </p:nvSpPr>
        <p:spPr>
          <a:xfrm>
            <a:off x="6171605" y="2269629"/>
            <a:ext cx="2329681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 a </a:t>
            </a:r>
            <a:r>
              <a:rPr lang="en-US" sz="11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cselekvés eredménye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fontosabb, mint a végrehajtó.</a:t>
            </a:r>
            <a:endParaRPr lang="en-US" sz="1100" dirty="0"/>
          </a:p>
        </p:txBody>
      </p:sp>
      <p:sp>
        <p:nvSpPr>
          <p:cNvPr id="12" name="Shape 10"/>
          <p:cNvSpPr/>
          <p:nvPr/>
        </p:nvSpPr>
        <p:spPr>
          <a:xfrm>
            <a:off x="496119" y="3114303"/>
            <a:ext cx="8151763" cy="779562"/>
          </a:xfrm>
          <a:prstGeom prst="roundRect">
            <a:avLst>
              <a:gd name="adj" fmla="val 7638"/>
            </a:avLst>
          </a:prstGeom>
          <a:solidFill>
            <a:srgbClr val="B6FCB8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1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7877" y="3315072"/>
            <a:ext cx="177180" cy="141759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956816" y="3277270"/>
            <a:ext cx="7549307" cy="4536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 feledd:</a:t>
            </a:r>
            <a:r>
              <a:rPr lang="en-US" sz="11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környezetvédelem témájában a passzív szerkezet különösen gyakori, mert a </a:t>
            </a:r>
            <a:r>
              <a:rPr lang="en-US" sz="1100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folyamat</a:t>
            </a:r>
            <a:r>
              <a:rPr lang="en-US" sz="11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és az </a:t>
            </a:r>
            <a:r>
              <a:rPr lang="en-US" sz="1100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eredmény</a:t>
            </a:r>
            <a:r>
              <a:rPr lang="en-US" sz="11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legfontosabb – nem az, hogy ki végzi!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496119" y="404664"/>
            <a:ext cx="4722763" cy="8029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Mikor használjuk a passzív szerkezetet?</a:t>
            </a:r>
            <a:endParaRPr lang="en-US" sz="250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831" y="1382167"/>
            <a:ext cx="4737050" cy="75188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681707" y="1524893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Nem fontos, ki végzi</a:t>
            </a:r>
            <a:endParaRPr lang="en-US" sz="1250" dirty="0"/>
          </a:p>
        </p:txBody>
      </p:sp>
      <p:sp>
        <p:nvSpPr>
          <p:cNvPr id="6" name="Text 2"/>
          <p:cNvSpPr/>
          <p:nvPr/>
        </p:nvSpPr>
        <p:spPr>
          <a:xfrm>
            <a:off x="681707" y="1795388"/>
            <a:ext cx="4394448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 a cselekvés eredménye a lényeg, nem a végrehajtó.</a:t>
            </a:r>
            <a:endParaRPr lang="en-US" sz="10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831" y="2250430"/>
            <a:ext cx="4737050" cy="751880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681707" y="2393156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Nem tudjuk, ki végzi</a:t>
            </a:r>
            <a:endParaRPr lang="en-US" sz="1250" dirty="0"/>
          </a:p>
        </p:txBody>
      </p:sp>
      <p:sp>
        <p:nvSpPr>
          <p:cNvPr id="9" name="Text 4"/>
          <p:cNvSpPr/>
          <p:nvPr/>
        </p:nvSpPr>
        <p:spPr>
          <a:xfrm>
            <a:off x="681707" y="2663651"/>
            <a:ext cx="4394448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 a cselekvő ismeretlen vagy nem egyértelmű.</a:t>
            </a:r>
            <a:endParaRPr lang="en-US" sz="1000" dirty="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831" y="3118693"/>
            <a:ext cx="4737050" cy="751880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681707" y="3261420"/>
            <a:ext cx="1605930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folyamat a fontos</a:t>
            </a:r>
            <a:endParaRPr lang="en-US" sz="1250" dirty="0"/>
          </a:p>
        </p:txBody>
      </p:sp>
      <p:sp>
        <p:nvSpPr>
          <p:cNvPr id="12" name="Text 6"/>
          <p:cNvSpPr/>
          <p:nvPr/>
        </p:nvSpPr>
        <p:spPr>
          <a:xfrm>
            <a:off x="681707" y="3531915"/>
            <a:ext cx="4394448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 maga a cselekvés vagy az eredmény hangsúlyosabb.</a:t>
            </a:r>
            <a:endParaRPr lang="en-US" sz="1000" dirty="0"/>
          </a:p>
        </p:txBody>
      </p:sp>
      <p:pic>
        <p:nvPicPr>
          <p:cNvPr id="13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81831" y="3986957"/>
            <a:ext cx="4737050" cy="751880"/>
          </a:xfrm>
          <a:prstGeom prst="rect">
            <a:avLst/>
          </a:prstGeom>
        </p:spPr>
      </p:pic>
      <p:sp>
        <p:nvSpPr>
          <p:cNvPr id="14" name="Text 7"/>
          <p:cNvSpPr/>
          <p:nvPr/>
        </p:nvSpPr>
        <p:spPr>
          <a:xfrm>
            <a:off x="681707" y="4129683"/>
            <a:ext cx="1805955" cy="200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Tudományos szövegek</a:t>
            </a:r>
            <a:endParaRPr lang="en-US" sz="1250" dirty="0"/>
          </a:p>
        </p:txBody>
      </p:sp>
      <p:sp>
        <p:nvSpPr>
          <p:cNvPr id="15" name="Text 8"/>
          <p:cNvSpPr/>
          <p:nvPr/>
        </p:nvSpPr>
        <p:spPr>
          <a:xfrm>
            <a:off x="681707" y="4400178"/>
            <a:ext cx="4394448" cy="1959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7000"/>
              </a:lnSpc>
              <a:buNone/>
            </a:pPr>
            <a:r>
              <a:rPr lang="en-US" sz="10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Környezetvédelmi és tudományos témákban nagyon gyakori.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643" y="417761"/>
            <a:ext cx="3791694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Present Simple Passive</a:t>
            </a:r>
            <a:endParaRPr lang="en-US" sz="2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43" y="1364605"/>
            <a:ext cx="5165154" cy="29268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77905" y="1027584"/>
            <a:ext cx="19246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Képzése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977905" y="1308199"/>
            <a:ext cx="3106266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 / is / are + past participle (V3)</a:t>
            </a:r>
            <a:endParaRPr lang="en-US" sz="900" dirty="0"/>
          </a:p>
        </p:txBody>
      </p:sp>
      <p:sp>
        <p:nvSpPr>
          <p:cNvPr id="6" name="Shape 3"/>
          <p:cNvSpPr/>
          <p:nvPr/>
        </p:nvSpPr>
        <p:spPr>
          <a:xfrm>
            <a:off x="5977905" y="1589187"/>
            <a:ext cx="2649066" cy="715566"/>
          </a:xfrm>
          <a:prstGeom prst="roundRect">
            <a:avLst>
              <a:gd name="adj" fmla="val 6891"/>
            </a:avLst>
          </a:prstGeom>
          <a:solidFill>
            <a:srgbClr val="FFFFFF"/>
          </a:solidFill>
          <a:ln w="14288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7" name="Text 4"/>
          <p:cNvSpPr/>
          <p:nvPr/>
        </p:nvSpPr>
        <p:spPr>
          <a:xfrm>
            <a:off x="6109543" y="1720825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 / I → am</a:t>
            </a:r>
            <a:endParaRPr lang="en-US" sz="1150" dirty="0"/>
          </a:p>
        </p:txBody>
      </p:sp>
      <p:sp>
        <p:nvSpPr>
          <p:cNvPr id="8" name="Text 5"/>
          <p:cNvSpPr/>
          <p:nvPr/>
        </p:nvSpPr>
        <p:spPr>
          <a:xfrm>
            <a:off x="6109543" y="2001441"/>
            <a:ext cx="2385789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 am told.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5977905" y="2401937"/>
            <a:ext cx="2649066" cy="715566"/>
          </a:xfrm>
          <a:prstGeom prst="roundRect">
            <a:avLst>
              <a:gd name="adj" fmla="val 6891"/>
            </a:avLst>
          </a:prstGeom>
          <a:solidFill>
            <a:srgbClr val="FFFFFF"/>
          </a:solidFill>
          <a:ln w="14288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0" name="Text 7"/>
          <p:cNvSpPr/>
          <p:nvPr/>
        </p:nvSpPr>
        <p:spPr>
          <a:xfrm>
            <a:off x="6109543" y="2533576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He / She / It → is</a:t>
            </a:r>
            <a:endParaRPr lang="en-US" sz="1150" dirty="0"/>
          </a:p>
        </p:txBody>
      </p:sp>
      <p:sp>
        <p:nvSpPr>
          <p:cNvPr id="11" name="Text 8"/>
          <p:cNvSpPr/>
          <p:nvPr/>
        </p:nvSpPr>
        <p:spPr>
          <a:xfrm>
            <a:off x="6109543" y="2814191"/>
            <a:ext cx="2385789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It is recycled.</a:t>
            </a:r>
            <a:endParaRPr lang="en-US" sz="900" dirty="0"/>
          </a:p>
        </p:txBody>
      </p:sp>
      <p:sp>
        <p:nvSpPr>
          <p:cNvPr id="12" name="Shape 9"/>
          <p:cNvSpPr/>
          <p:nvPr/>
        </p:nvSpPr>
        <p:spPr>
          <a:xfrm>
            <a:off x="5977905" y="3214688"/>
            <a:ext cx="2649066" cy="715566"/>
          </a:xfrm>
          <a:prstGeom prst="roundRect">
            <a:avLst>
              <a:gd name="adj" fmla="val 6891"/>
            </a:avLst>
          </a:prstGeom>
          <a:solidFill>
            <a:srgbClr val="FFFFFF"/>
          </a:solidFill>
          <a:ln w="14288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13" name="Text 10"/>
          <p:cNvSpPr/>
          <p:nvPr/>
        </p:nvSpPr>
        <p:spPr>
          <a:xfrm>
            <a:off x="6109543" y="3346326"/>
            <a:ext cx="1557858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You / We / They → are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109543" y="3626941"/>
            <a:ext cx="2385789" cy="17167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They are protected.</a:t>
            </a:r>
            <a:endParaRPr lang="en-US" sz="900" dirty="0"/>
          </a:p>
        </p:txBody>
      </p:sp>
      <p:sp>
        <p:nvSpPr>
          <p:cNvPr id="15" name="Shape 12"/>
          <p:cNvSpPr/>
          <p:nvPr/>
        </p:nvSpPr>
        <p:spPr>
          <a:xfrm>
            <a:off x="5977905" y="4039567"/>
            <a:ext cx="2649066" cy="576858"/>
          </a:xfrm>
          <a:prstGeom prst="roundRect">
            <a:avLst>
              <a:gd name="adj" fmla="val 8548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1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256" y="4212134"/>
            <a:ext cx="146745" cy="117351"/>
          </a:xfrm>
          <a:prstGeom prst="rect">
            <a:avLst/>
          </a:prstGeom>
        </p:spPr>
      </p:pic>
      <p:sp>
        <p:nvSpPr>
          <p:cNvPr id="17" name="Text 13"/>
          <p:cNvSpPr/>
          <p:nvPr/>
        </p:nvSpPr>
        <p:spPr>
          <a:xfrm>
            <a:off x="6359351" y="4156323"/>
            <a:ext cx="2150269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Példák:</a:t>
            </a:r>
            <a:r>
              <a:rPr lang="en-US" sz="9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900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Plastic bottles </a:t>
            </a:r>
            <a:r>
              <a:rPr lang="en-US" sz="900" b="1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are recycled.</a:t>
            </a:r>
            <a:r>
              <a:rPr lang="en-US" sz="900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Trees </a:t>
            </a:r>
            <a:r>
              <a:rPr lang="en-US" sz="900" b="1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are protected.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33015"/>
            <a:ext cx="3724424" cy="4083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5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Past Simple Passive</a:t>
            </a:r>
            <a:endParaRPr lang="en-US" sz="2550" dirty="0"/>
          </a:p>
        </p:txBody>
      </p:sp>
      <p:sp>
        <p:nvSpPr>
          <p:cNvPr id="3" name="Text 1"/>
          <p:cNvSpPr/>
          <p:nvPr/>
        </p:nvSpPr>
        <p:spPr>
          <a:xfrm>
            <a:off x="496119" y="1142554"/>
            <a:ext cx="2090812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Képzése</a:t>
            </a:r>
            <a:endParaRPr lang="en-US" sz="1250" dirty="0"/>
          </a:p>
        </p:txBody>
      </p:sp>
      <p:sp>
        <p:nvSpPr>
          <p:cNvPr id="4" name="Text 2"/>
          <p:cNvSpPr/>
          <p:nvPr/>
        </p:nvSpPr>
        <p:spPr>
          <a:xfrm>
            <a:off x="496119" y="1467148"/>
            <a:ext cx="3103066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was / were + past participle (V3)</a:t>
            </a:r>
            <a:endParaRPr lang="en-US" sz="1000" dirty="0"/>
          </a:p>
        </p:txBody>
      </p:sp>
      <p:sp>
        <p:nvSpPr>
          <p:cNvPr id="5" name="Shape 3"/>
          <p:cNvSpPr/>
          <p:nvPr/>
        </p:nvSpPr>
        <p:spPr>
          <a:xfrm>
            <a:off x="496119" y="1803499"/>
            <a:ext cx="2645866" cy="815355"/>
          </a:xfrm>
          <a:prstGeom prst="roundRect">
            <a:avLst>
              <a:gd name="adj" fmla="val 6732"/>
            </a:avLst>
          </a:prstGeom>
          <a:solidFill>
            <a:srgbClr val="FFFFFF"/>
          </a:solidFill>
          <a:ln w="14288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6" name="Text 4"/>
          <p:cNvSpPr/>
          <p:nvPr/>
        </p:nvSpPr>
        <p:spPr>
          <a:xfrm>
            <a:off x="641077" y="1948458"/>
            <a:ext cx="1659508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I / He / She / It → was</a:t>
            </a:r>
            <a:endParaRPr lang="en-US" sz="1250" dirty="0"/>
          </a:p>
        </p:txBody>
      </p:sp>
      <p:sp>
        <p:nvSpPr>
          <p:cNvPr id="7" name="Text 5"/>
          <p:cNvSpPr/>
          <p:nvPr/>
        </p:nvSpPr>
        <p:spPr>
          <a:xfrm>
            <a:off x="641077" y="2273052"/>
            <a:ext cx="2355949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river was cleaned.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496119" y="2739330"/>
            <a:ext cx="2645866" cy="815355"/>
          </a:xfrm>
          <a:prstGeom prst="roundRect">
            <a:avLst>
              <a:gd name="adj" fmla="val 6732"/>
            </a:avLst>
          </a:prstGeom>
          <a:solidFill>
            <a:srgbClr val="FFFFFF"/>
          </a:solidFill>
          <a:ln w="14288">
            <a:solidFill>
              <a:srgbClr val="C0C1D7"/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9" name="Text 7"/>
          <p:cNvSpPr/>
          <p:nvPr/>
        </p:nvSpPr>
        <p:spPr>
          <a:xfrm>
            <a:off x="641077" y="2884289"/>
            <a:ext cx="1873969" cy="2041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2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You / We / They → were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641077" y="3208883"/>
            <a:ext cx="2355949" cy="2008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Animals were rescued.</a:t>
            </a:r>
            <a:endParaRPr lang="en-US" sz="1000" dirty="0"/>
          </a:p>
        </p:txBody>
      </p:sp>
      <p:sp>
        <p:nvSpPr>
          <p:cNvPr id="11" name="Shape 9"/>
          <p:cNvSpPr/>
          <p:nvPr/>
        </p:nvSpPr>
        <p:spPr>
          <a:xfrm>
            <a:off x="496119" y="3690193"/>
            <a:ext cx="2645866" cy="884709"/>
          </a:xfrm>
          <a:prstGeom prst="roundRect">
            <a:avLst>
              <a:gd name="adj" fmla="val 6204"/>
            </a:avLst>
          </a:prstGeom>
          <a:solidFill>
            <a:srgbClr val="B6D6FC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1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6790" y="3886795"/>
            <a:ext cx="163339" cy="130671"/>
          </a:xfrm>
          <a:prstGeom prst="rect">
            <a:avLst/>
          </a:prstGeom>
        </p:spPr>
      </p:pic>
      <p:sp>
        <p:nvSpPr>
          <p:cNvPr id="13" name="Text 10"/>
          <p:cNvSpPr/>
          <p:nvPr/>
        </p:nvSpPr>
        <p:spPr>
          <a:xfrm>
            <a:off x="920800" y="3831282"/>
            <a:ext cx="2090514" cy="60253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8000"/>
              </a:lnSpc>
              <a:buNone/>
            </a:pPr>
            <a:r>
              <a:rPr lang="en-US" sz="100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Példák:</a:t>
            </a:r>
            <a:r>
              <a:rPr lang="en-US" sz="100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00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river </a:t>
            </a:r>
            <a:r>
              <a:rPr lang="en-US" sz="1000" b="1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was cleaned</a:t>
            </a:r>
            <a:r>
              <a:rPr lang="en-US" sz="1000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last year. Many animals </a:t>
            </a:r>
            <a:r>
              <a:rPr lang="en-US" sz="1000" b="1" i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were rescued.</a:t>
            </a:r>
            <a:endParaRPr lang="en-US" sz="1000" dirty="0"/>
          </a:p>
        </p:txBody>
      </p:sp>
      <p:pic>
        <p:nvPicPr>
          <p:cNvPr id="1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65537" y="1396603"/>
            <a:ext cx="5187032" cy="293928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418133"/>
            <a:ext cx="5118795" cy="422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6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Past Participle (V3) alakok</a:t>
            </a:r>
            <a:endParaRPr lang="en-US" sz="2650" dirty="0"/>
          </a:p>
        </p:txBody>
      </p:sp>
      <p:sp>
        <p:nvSpPr>
          <p:cNvPr id="3" name="Text 1"/>
          <p:cNvSpPr/>
          <p:nvPr/>
        </p:nvSpPr>
        <p:spPr>
          <a:xfrm>
            <a:off x="496119" y="1097979"/>
            <a:ext cx="8151763" cy="422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passzív szerkezetben mindig az ige </a:t>
            </a: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alakját</a:t>
            </a: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(past participle) használjuk. Íme a legfontosabb igék környezetvédelmi témákban:</a:t>
            </a:r>
            <a:endParaRPr lang="en-US" sz="1050" dirty="0"/>
          </a:p>
        </p:txBody>
      </p:sp>
      <p:sp>
        <p:nvSpPr>
          <p:cNvPr id="4" name="Shape 2"/>
          <p:cNvSpPr/>
          <p:nvPr/>
        </p:nvSpPr>
        <p:spPr>
          <a:xfrm>
            <a:off x="496119" y="1665089"/>
            <a:ext cx="8151763" cy="2260253"/>
          </a:xfrm>
          <a:prstGeom prst="roundRect">
            <a:avLst>
              <a:gd name="adj" fmla="val 2511"/>
            </a:avLst>
          </a:prstGeom>
          <a:noFill/>
          <a:ln w="4763">
            <a:solidFill>
              <a:srgbClr val="000000">
                <a:alpha val="8000"/>
              </a:srgbClr>
            </a:solidFill>
            <a:prstDash val="solid"/>
          </a:ln>
        </p:spPr>
        <p:txBody>
          <a:bodyPr/>
          <a:lstStyle/>
          <a:p>
            <a:endParaRPr lang="hu-HU"/>
          </a:p>
        </p:txBody>
      </p:sp>
      <p:sp>
        <p:nvSpPr>
          <p:cNvPr id="5" name="Shape 3"/>
          <p:cNvSpPr/>
          <p:nvPr/>
        </p:nvSpPr>
        <p:spPr>
          <a:xfrm>
            <a:off x="500881" y="1669852"/>
            <a:ext cx="8142238" cy="37512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6" name="Text 4"/>
          <p:cNvSpPr/>
          <p:nvPr/>
        </p:nvSpPr>
        <p:spPr>
          <a:xfrm>
            <a:off x="635943" y="1751856"/>
            <a:ext cx="425581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collect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709443" y="1751856"/>
            <a:ext cx="425581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collected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500881" y="2044973"/>
            <a:ext cx="8142238" cy="37512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9" name="Text 7"/>
          <p:cNvSpPr/>
          <p:nvPr/>
        </p:nvSpPr>
        <p:spPr>
          <a:xfrm>
            <a:off x="635943" y="2126977"/>
            <a:ext cx="425581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recycle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4709443" y="2126977"/>
            <a:ext cx="425581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recycled</a:t>
            </a:r>
            <a:endParaRPr lang="en-US" sz="1050" dirty="0"/>
          </a:p>
        </p:txBody>
      </p:sp>
      <p:sp>
        <p:nvSpPr>
          <p:cNvPr id="11" name="Shape 9"/>
          <p:cNvSpPr/>
          <p:nvPr/>
        </p:nvSpPr>
        <p:spPr>
          <a:xfrm>
            <a:off x="500881" y="2420094"/>
            <a:ext cx="8142238" cy="37512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2" name="Text 10"/>
          <p:cNvSpPr/>
          <p:nvPr/>
        </p:nvSpPr>
        <p:spPr>
          <a:xfrm>
            <a:off x="635943" y="2502098"/>
            <a:ext cx="425581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protect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4709443" y="2502098"/>
            <a:ext cx="425581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protected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500881" y="2795215"/>
            <a:ext cx="8142238" cy="37512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5" name="Text 13"/>
          <p:cNvSpPr/>
          <p:nvPr/>
        </p:nvSpPr>
        <p:spPr>
          <a:xfrm>
            <a:off x="635943" y="2877220"/>
            <a:ext cx="425581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produce</a:t>
            </a:r>
            <a:endParaRPr lang="en-US" sz="1050" dirty="0"/>
          </a:p>
        </p:txBody>
      </p:sp>
      <p:sp>
        <p:nvSpPr>
          <p:cNvPr id="16" name="Text 14"/>
          <p:cNvSpPr/>
          <p:nvPr/>
        </p:nvSpPr>
        <p:spPr>
          <a:xfrm>
            <a:off x="4709443" y="2877220"/>
            <a:ext cx="425581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produced</a:t>
            </a:r>
            <a:endParaRPr lang="en-US" sz="1050" dirty="0"/>
          </a:p>
        </p:txBody>
      </p:sp>
      <p:sp>
        <p:nvSpPr>
          <p:cNvPr id="17" name="Shape 15"/>
          <p:cNvSpPr/>
          <p:nvPr/>
        </p:nvSpPr>
        <p:spPr>
          <a:xfrm>
            <a:off x="500881" y="3170337"/>
            <a:ext cx="8142238" cy="375121"/>
          </a:xfrm>
          <a:prstGeom prst="rect">
            <a:avLst/>
          </a:prstGeom>
          <a:solidFill>
            <a:srgbClr val="FFFFFF">
              <a:alpha val="4000"/>
            </a:srgbClr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18" name="Text 16"/>
          <p:cNvSpPr/>
          <p:nvPr/>
        </p:nvSpPr>
        <p:spPr>
          <a:xfrm>
            <a:off x="635943" y="3252341"/>
            <a:ext cx="425581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take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709443" y="3252341"/>
            <a:ext cx="425581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taken</a:t>
            </a:r>
            <a:endParaRPr lang="en-US" sz="1050" dirty="0"/>
          </a:p>
        </p:txBody>
      </p:sp>
      <p:sp>
        <p:nvSpPr>
          <p:cNvPr id="20" name="Shape 18"/>
          <p:cNvSpPr/>
          <p:nvPr/>
        </p:nvSpPr>
        <p:spPr>
          <a:xfrm>
            <a:off x="500881" y="3545458"/>
            <a:ext cx="8142238" cy="375121"/>
          </a:xfrm>
          <a:prstGeom prst="rect">
            <a:avLst/>
          </a:prstGeom>
          <a:solidFill>
            <a:srgbClr val="000000">
              <a:alpha val="4000"/>
            </a:srgbClr>
          </a:solidFill>
          <a:ln/>
        </p:spPr>
        <p:txBody>
          <a:bodyPr/>
          <a:lstStyle/>
          <a:p>
            <a:endParaRPr lang="hu-HU"/>
          </a:p>
        </p:txBody>
      </p:sp>
      <p:sp>
        <p:nvSpPr>
          <p:cNvPr id="21" name="Text 19"/>
          <p:cNvSpPr/>
          <p:nvPr/>
        </p:nvSpPr>
        <p:spPr>
          <a:xfrm>
            <a:off x="635943" y="3627462"/>
            <a:ext cx="425581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throw away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709443" y="3627462"/>
            <a:ext cx="4255815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en-US" sz="105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thrown away</a:t>
            </a:r>
            <a:endParaRPr lang="en-US" sz="1050" dirty="0"/>
          </a:p>
        </p:txBody>
      </p:sp>
      <p:sp>
        <p:nvSpPr>
          <p:cNvPr id="23" name="Shape 21"/>
          <p:cNvSpPr/>
          <p:nvPr/>
        </p:nvSpPr>
        <p:spPr>
          <a:xfrm>
            <a:off x="496119" y="4070226"/>
            <a:ext cx="8151763" cy="510257"/>
          </a:xfrm>
          <a:prstGeom prst="roundRect">
            <a:avLst>
              <a:gd name="adj" fmla="val 11122"/>
            </a:avLst>
          </a:prstGeom>
          <a:solidFill>
            <a:srgbClr val="C7C9EA"/>
          </a:solidFill>
          <a:ln/>
        </p:spPr>
        <p:txBody>
          <a:bodyPr/>
          <a:lstStyle/>
          <a:p>
            <a:endParaRPr lang="hu-HU"/>
          </a:p>
        </p:txBody>
      </p:sp>
      <p:pic>
        <p:nvPicPr>
          <p:cNvPr id="2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1180" y="4258866"/>
            <a:ext cx="168846" cy="135062"/>
          </a:xfrm>
          <a:prstGeom prst="rect">
            <a:avLst/>
          </a:prstGeom>
        </p:spPr>
      </p:pic>
      <p:sp>
        <p:nvSpPr>
          <p:cNvPr id="25" name="Text 22"/>
          <p:cNvSpPr/>
          <p:nvPr/>
        </p:nvSpPr>
        <p:spPr>
          <a:xfrm>
            <a:off x="935087" y="4219798"/>
            <a:ext cx="8034933" cy="2111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0000"/>
              </a:lnSpc>
              <a:buNone/>
            </a:pPr>
            <a:r>
              <a:rPr lang="hu-HU" sz="105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Szabályos</a:t>
            </a:r>
            <a:r>
              <a:rPr lang="en-US" sz="105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igéknél: </a:t>
            </a:r>
            <a:r>
              <a:rPr lang="en-US" sz="1050" b="1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-ed</a:t>
            </a:r>
            <a:r>
              <a:rPr lang="en-US" sz="1050" dirty="0">
                <a:solidFill>
                  <a:srgbClr val="00000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végződés. Rendhagyó igéknél meg kell tanulni a formát!</a:t>
            </a:r>
            <a:endParaRPr lang="en-US" sz="10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21643" y="395511"/>
            <a:ext cx="3392165" cy="36686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30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„by" használata</a:t>
            </a:r>
            <a:endParaRPr lang="en-US" sz="230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43" y="1017463"/>
            <a:ext cx="5165154" cy="2926854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5977905" y="2173784"/>
            <a:ext cx="23120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Mikor írjuk ki a cselekvőt?</a:t>
            </a:r>
            <a:endParaRPr lang="en-US" sz="1150" dirty="0"/>
          </a:p>
        </p:txBody>
      </p:sp>
      <p:sp>
        <p:nvSpPr>
          <p:cNvPr id="5" name="Text 2"/>
          <p:cNvSpPr/>
          <p:nvPr/>
        </p:nvSpPr>
        <p:spPr>
          <a:xfrm>
            <a:off x="5977905" y="2454399"/>
            <a:ext cx="2649066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Akkor használjuk a </a:t>
            </a:r>
            <a:r>
              <a:rPr lang="en-US" sz="9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„by"</a:t>
            </a: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kifejezést, ha fontos megnevezni, </a:t>
            </a: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ki</a:t>
            </a: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végzi a cselekvést.</a:t>
            </a:r>
            <a:endParaRPr lang="en-US" sz="9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07355" y="4148658"/>
            <a:ext cx="4003849" cy="61361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67569" y="4162946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Példa 1</a:t>
            </a:r>
            <a:endParaRPr lang="en-US" sz="1150" dirty="0"/>
          </a:p>
        </p:txBody>
      </p:sp>
      <p:sp>
        <p:nvSpPr>
          <p:cNvPr id="8" name="Text 4"/>
          <p:cNvSpPr/>
          <p:nvPr/>
        </p:nvSpPr>
        <p:spPr>
          <a:xfrm>
            <a:off x="667569" y="4404643"/>
            <a:ext cx="3843635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beach </a:t>
            </a:r>
            <a:r>
              <a:rPr lang="en-US" sz="900" b="1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was cleaned by volunteers.</a:t>
            </a:r>
            <a:endParaRPr lang="en-US" sz="900" dirty="0"/>
          </a:p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strandot önkéntesek tisztították meg.</a:t>
            </a:r>
            <a:endParaRPr lang="en-US" sz="9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18434" y="4148658"/>
            <a:ext cx="4003849" cy="613618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4778648" y="4162946"/>
            <a:ext cx="1467445" cy="18343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1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Példa 2</a:t>
            </a:r>
            <a:endParaRPr lang="en-US" sz="1150" dirty="0"/>
          </a:p>
        </p:txBody>
      </p:sp>
      <p:sp>
        <p:nvSpPr>
          <p:cNvPr id="11" name="Text 6"/>
          <p:cNvSpPr/>
          <p:nvPr/>
        </p:nvSpPr>
        <p:spPr>
          <a:xfrm>
            <a:off x="4778648" y="4404643"/>
            <a:ext cx="3843635" cy="34334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22000"/>
              </a:lnSpc>
              <a:buNone/>
            </a:pPr>
            <a:r>
              <a:rPr lang="en-US" sz="9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Trees </a:t>
            </a:r>
            <a:r>
              <a:rPr lang="en-US" sz="900" b="1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are planted by local communities.</a:t>
            </a:r>
            <a:endParaRPr lang="en-US" sz="900" dirty="0"/>
          </a:p>
          <a:p>
            <a:pPr marL="0" indent="0" algn="l">
              <a:lnSpc>
                <a:spcPct val="122000"/>
              </a:lnSpc>
              <a:buNone/>
            </a:pPr>
            <a:r>
              <a:rPr lang="en-US" sz="9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fákat helyi közösségek ültetik.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716533"/>
            <a:ext cx="5224165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Környezetvédelmi szókincs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96119" y="1443038"/>
            <a:ext cx="354360" cy="3543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027658" y="1443038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recycling</a:t>
            </a:r>
            <a:endParaRPr lang="en-US" sz="1350" dirty="0"/>
          </a:p>
        </p:txBody>
      </p:sp>
      <p:sp>
        <p:nvSpPr>
          <p:cNvPr id="5" name="Text 2"/>
          <p:cNvSpPr/>
          <p:nvPr/>
        </p:nvSpPr>
        <p:spPr>
          <a:xfrm>
            <a:off x="1027658" y="1749549"/>
            <a:ext cx="345571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újrahasznosítás</a:t>
            </a:r>
            <a:endParaRPr lang="en-US" sz="1100" dirty="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660553" y="1443038"/>
            <a:ext cx="354360" cy="354360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192092" y="1443038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pollution</a:t>
            </a:r>
            <a:endParaRPr lang="en-US" sz="1350" dirty="0"/>
          </a:p>
        </p:txBody>
      </p:sp>
      <p:sp>
        <p:nvSpPr>
          <p:cNvPr id="8" name="Text 4"/>
          <p:cNvSpPr/>
          <p:nvPr/>
        </p:nvSpPr>
        <p:spPr>
          <a:xfrm>
            <a:off x="5192092" y="1749549"/>
            <a:ext cx="345578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szennyezés</a:t>
            </a:r>
            <a:endParaRPr lang="en-US" sz="1100" dirty="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119" y="2259881"/>
            <a:ext cx="354360" cy="354360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27658" y="225988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renewable energy</a:t>
            </a:r>
            <a:endParaRPr lang="en-US" sz="1350" dirty="0"/>
          </a:p>
        </p:txBody>
      </p:sp>
      <p:sp>
        <p:nvSpPr>
          <p:cNvPr id="11" name="Text 6"/>
          <p:cNvSpPr/>
          <p:nvPr/>
        </p:nvSpPr>
        <p:spPr>
          <a:xfrm>
            <a:off x="1027658" y="2566392"/>
            <a:ext cx="345571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megújuló energia</a:t>
            </a:r>
            <a:endParaRPr lang="en-US" sz="1100" dirty="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660553" y="2259881"/>
            <a:ext cx="354360" cy="354360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5192092" y="2259881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endangered animals</a:t>
            </a:r>
            <a:endParaRPr lang="en-US" sz="1350" dirty="0"/>
          </a:p>
        </p:txBody>
      </p:sp>
      <p:sp>
        <p:nvSpPr>
          <p:cNvPr id="14" name="Text 8"/>
          <p:cNvSpPr/>
          <p:nvPr/>
        </p:nvSpPr>
        <p:spPr>
          <a:xfrm>
            <a:off x="5192092" y="2566392"/>
            <a:ext cx="345578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veszélyeztetett állatok</a:t>
            </a:r>
            <a:endParaRPr lang="en-US" sz="1100" dirty="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96119" y="3076724"/>
            <a:ext cx="354360" cy="354360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1027658" y="3076724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waste</a:t>
            </a:r>
            <a:endParaRPr lang="en-US" sz="1350" dirty="0"/>
          </a:p>
        </p:txBody>
      </p:sp>
      <p:sp>
        <p:nvSpPr>
          <p:cNvPr id="17" name="Text 10"/>
          <p:cNvSpPr/>
          <p:nvPr/>
        </p:nvSpPr>
        <p:spPr>
          <a:xfrm>
            <a:off x="1027658" y="3383235"/>
            <a:ext cx="345571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hulladék</a:t>
            </a:r>
            <a:endParaRPr lang="en-US" sz="1100" dirty="0"/>
          </a:p>
        </p:txBody>
      </p:sp>
      <p:pic>
        <p:nvPicPr>
          <p:cNvPr id="18" name="Image 5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4660553" y="3076724"/>
            <a:ext cx="354360" cy="354360"/>
          </a:xfrm>
          <a:prstGeom prst="rect">
            <a:avLst/>
          </a:prstGeom>
        </p:spPr>
      </p:pic>
      <p:sp>
        <p:nvSpPr>
          <p:cNvPr id="19" name="Text 11"/>
          <p:cNvSpPr/>
          <p:nvPr/>
        </p:nvSpPr>
        <p:spPr>
          <a:xfrm>
            <a:off x="5192092" y="3076724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protect</a:t>
            </a:r>
            <a:endParaRPr lang="en-US" sz="1350" dirty="0"/>
          </a:p>
        </p:txBody>
      </p:sp>
      <p:sp>
        <p:nvSpPr>
          <p:cNvPr id="20" name="Text 12"/>
          <p:cNvSpPr/>
          <p:nvPr/>
        </p:nvSpPr>
        <p:spPr>
          <a:xfrm>
            <a:off x="5192092" y="3383235"/>
            <a:ext cx="345578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megvédeni</a:t>
            </a:r>
            <a:endParaRPr lang="en-US" sz="1100" dirty="0"/>
          </a:p>
        </p:txBody>
      </p:sp>
      <p:pic>
        <p:nvPicPr>
          <p:cNvPr id="21" name="Image 6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119" y="3893567"/>
            <a:ext cx="354360" cy="354360"/>
          </a:xfrm>
          <a:prstGeom prst="rect">
            <a:avLst/>
          </a:prstGeom>
        </p:spPr>
      </p:pic>
      <p:sp>
        <p:nvSpPr>
          <p:cNvPr id="22" name="Text 13"/>
          <p:cNvSpPr/>
          <p:nvPr/>
        </p:nvSpPr>
        <p:spPr>
          <a:xfrm>
            <a:off x="1027658" y="389356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reuse</a:t>
            </a:r>
            <a:endParaRPr lang="en-US" sz="1350" dirty="0"/>
          </a:p>
        </p:txBody>
      </p:sp>
      <p:sp>
        <p:nvSpPr>
          <p:cNvPr id="23" name="Text 14"/>
          <p:cNvSpPr/>
          <p:nvPr/>
        </p:nvSpPr>
        <p:spPr>
          <a:xfrm>
            <a:off x="1027658" y="4200079"/>
            <a:ext cx="3455715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újra felhasználni</a:t>
            </a:r>
            <a:endParaRPr lang="en-US" sz="1100" dirty="0"/>
          </a:p>
        </p:txBody>
      </p:sp>
      <p:pic>
        <p:nvPicPr>
          <p:cNvPr id="24" name="Image 7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4660553" y="3893567"/>
            <a:ext cx="354360" cy="354360"/>
          </a:xfrm>
          <a:prstGeom prst="rect">
            <a:avLst/>
          </a:prstGeom>
        </p:spPr>
      </p:pic>
      <p:sp>
        <p:nvSpPr>
          <p:cNvPr id="25" name="Text 15"/>
          <p:cNvSpPr/>
          <p:nvPr/>
        </p:nvSpPr>
        <p:spPr>
          <a:xfrm>
            <a:off x="5192092" y="3893567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reduce</a:t>
            </a:r>
            <a:endParaRPr lang="en-US" sz="1350" dirty="0"/>
          </a:p>
        </p:txBody>
      </p:sp>
      <p:sp>
        <p:nvSpPr>
          <p:cNvPr id="26" name="Text 16"/>
          <p:cNvSpPr/>
          <p:nvPr/>
        </p:nvSpPr>
        <p:spPr>
          <a:xfrm>
            <a:off x="5192092" y="4200079"/>
            <a:ext cx="3455789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csökkenteni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3429000" cy="51435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3925119" y="543892"/>
            <a:ext cx="4722763" cy="88597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Példamondatok a gyakorlatban</a:t>
            </a:r>
            <a:endParaRPr lang="en-US" sz="2750" dirty="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06069" y="1642467"/>
            <a:ext cx="4741813" cy="1407691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4143077" y="1803276"/>
            <a:ext cx="2012677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Present Simple Passive</a:t>
            </a:r>
            <a:endParaRPr lang="en-US" sz="1350" dirty="0"/>
          </a:p>
        </p:txBody>
      </p:sp>
      <p:sp>
        <p:nvSpPr>
          <p:cNvPr id="6" name="Text 2"/>
          <p:cNvSpPr/>
          <p:nvPr/>
        </p:nvSpPr>
        <p:spPr>
          <a:xfrm>
            <a:off x="4143077" y="2109788"/>
            <a:ext cx="4343995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Plastic bottles </a:t>
            </a:r>
            <a:r>
              <a:rPr lang="en-US" sz="1100" b="1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are recycled</a:t>
            </a: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every day.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Forests </a:t>
            </a:r>
            <a:r>
              <a:rPr lang="en-US" sz="1100" b="1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are protected</a:t>
            </a: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by law.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Waste </a:t>
            </a:r>
            <a:r>
              <a:rPr lang="en-US" sz="1100" b="1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is collected</a:t>
            </a: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every morning.</a:t>
            </a:r>
            <a:endParaRPr lang="en-US" sz="1100" dirty="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906069" y="3191917"/>
            <a:ext cx="4741813" cy="1407691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4143077" y="3352726"/>
            <a:ext cx="1772022" cy="221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135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Past Simple Passive</a:t>
            </a:r>
            <a:endParaRPr lang="en-US" sz="1350" dirty="0"/>
          </a:p>
        </p:txBody>
      </p:sp>
      <p:sp>
        <p:nvSpPr>
          <p:cNvPr id="9" name="Text 4"/>
          <p:cNvSpPr/>
          <p:nvPr/>
        </p:nvSpPr>
        <p:spPr>
          <a:xfrm>
            <a:off x="4143077" y="3659237"/>
            <a:ext cx="4343995" cy="779562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river </a:t>
            </a:r>
            <a:r>
              <a:rPr lang="en-US" sz="1100" b="1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was cleaned</a:t>
            </a: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last year.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Many animals </a:t>
            </a:r>
            <a:r>
              <a:rPr lang="en-US" sz="1100" b="1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were rescued</a:t>
            </a: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from the fire.</a:t>
            </a:r>
            <a:endParaRPr lang="en-US" sz="1100" dirty="0"/>
          </a:p>
          <a:p>
            <a:pPr marL="342900" indent="-342900" algn="l">
              <a:lnSpc>
                <a:spcPct val="133000"/>
              </a:lnSpc>
              <a:buSzPct val="100000"/>
              <a:buChar char="•"/>
            </a:pP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Solar panels </a:t>
            </a:r>
            <a:r>
              <a:rPr lang="en-US" sz="1100" b="1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were installed</a:t>
            </a:r>
            <a:r>
              <a:rPr lang="en-US" sz="1100" i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on the roof.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96119" y="605135"/>
            <a:ext cx="5284663" cy="44298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04000"/>
              </a:lnSpc>
              <a:buNone/>
            </a:pPr>
            <a:r>
              <a:rPr lang="en-US" sz="2750" b="1" dirty="0">
                <a:solidFill>
                  <a:srgbClr val="000000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 passzív szerkezet képlete</a:t>
            </a:r>
            <a:endParaRPr lang="en-US" sz="2750" dirty="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8686" y="1331640"/>
            <a:ext cx="3266629" cy="2820442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752435" y="3388891"/>
            <a:ext cx="1190129" cy="4585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Adj hozzá V3‑at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3228092" y="3388891"/>
            <a:ext cx="1190129" cy="45852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marL="0" indent="0" algn="ctr">
              <a:lnSpc>
                <a:spcPct val="104000"/>
              </a:lnSpc>
              <a:buNone/>
            </a:pPr>
            <a:r>
              <a:rPr lang="en-US" sz="1400" b="1" dirty="0">
                <a:solidFill>
                  <a:srgbClr val="272525"/>
                </a:solidFill>
                <a:latin typeface="Inter Bold" pitchFamily="34" charset="0"/>
                <a:ea typeface="Inter Bold" pitchFamily="34" charset="-122"/>
                <a:cs typeface="Inter Bold" pitchFamily="34" charset="-120"/>
              </a:rPr>
              <a:t>Válaszd a létigét</a:t>
            </a:r>
            <a:endParaRPr lang="en-US" sz="1400" dirty="0"/>
          </a:p>
        </p:txBody>
      </p:sp>
      <p:sp>
        <p:nvSpPr>
          <p:cNvPr id="6" name="Text 3"/>
          <p:cNvSpPr/>
          <p:nvPr/>
        </p:nvSpPr>
        <p:spPr>
          <a:xfrm>
            <a:off x="496119" y="4311551"/>
            <a:ext cx="8608963" cy="22681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ct val="133000"/>
              </a:lnSpc>
              <a:buNone/>
            </a:pP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passzív szerkezet mindig két részből áll: egy </a:t>
            </a:r>
            <a:r>
              <a:rPr lang="en-US" sz="11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létige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(am/is/are vagy was/were) és az főige </a:t>
            </a:r>
            <a:r>
              <a:rPr lang="en-US" sz="1100" b="1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3. alakja</a:t>
            </a:r>
            <a:r>
              <a:rPr lang="en-US" sz="1100" dirty="0">
                <a:solidFill>
                  <a:srgbClr val="27252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(past participle).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483</Words>
  <Application>Microsoft Office PowerPoint</Application>
  <PresentationFormat>Diavetítés a képernyőre (16:9 oldalarány)</PresentationFormat>
  <Paragraphs>103</Paragraphs>
  <Slides>10</Slides>
  <Notes>10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10</vt:i4>
      </vt:variant>
    </vt:vector>
  </HeadingPairs>
  <TitlesOfParts>
    <vt:vector size="14" baseType="lpstr">
      <vt:lpstr>Arial</vt:lpstr>
      <vt:lpstr>Inter Bold</vt:lpstr>
      <vt:lpstr>Inter</vt:lpstr>
      <vt:lpstr>Office Theme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>Erika Bárdosi</cp:lastModifiedBy>
  <cp:revision>1</cp:revision>
  <dcterms:created xsi:type="dcterms:W3CDTF">2026-06-12T09:35:08Z</dcterms:created>
  <dcterms:modified xsi:type="dcterms:W3CDTF">2026-06-22T19:41:25Z</dcterms:modified>
</cp:coreProperties>
</file>