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Crimson Pro SemiBold"/>
      <p:regular r:id="rId201314"/>
    </p:embeddedFont>
    <p:embeddedFont>
      <p:font typeface="Crimson Pro Bold"/>
      <p:regular r:id="rId201315"/>
    </p:embeddedFont>
    <p:embeddedFont>
      <p:font typeface="Heebo"/>
      <p:regular r:id="rId201316"/>
    </p:embeddedFont>
    <p:embeddedFont>
      <p:font typeface="Heebo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912813"/>
            <a:ext cx="4436864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Memóriák és Háttértárolók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568401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Hardverismeret · 9. osztály · 2 tanóra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2959447"/>
            <a:ext cx="902345" cy="266402"/>
          </a:xfrm>
          <a:prstGeom prst="roundRect">
            <a:avLst>
              <a:gd name="adj" fmla="val 6386"/>
            </a:avLst>
          </a:prstGeom>
          <a:solidFill>
            <a:srgbClr val="CCD7FF"/>
          </a:solidFill>
          <a:ln/>
        </p:spPr>
      </p:sp>
      <p:sp>
        <p:nvSpPr>
          <p:cNvPr id="6" name="Text 3"/>
          <p:cNvSpPr/>
          <p:nvPr/>
        </p:nvSpPr>
        <p:spPr>
          <a:xfrm>
            <a:off x="581174" y="3001938"/>
            <a:ext cx="1189434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INFORMATIKA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1469306" y="2954685"/>
            <a:ext cx="857622" cy="275927"/>
          </a:xfrm>
          <a:prstGeom prst="roundRect">
            <a:avLst>
              <a:gd name="adj" fmla="val 6165"/>
            </a:avLst>
          </a:prstGeom>
          <a:noFill/>
          <a:ln w="4763">
            <a:solidFill>
              <a:srgbClr val="2150F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559123" y="3001938"/>
            <a:ext cx="1135187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2150FE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9. ÉVFOLYAM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2397770" y="2954685"/>
            <a:ext cx="1326579" cy="275927"/>
          </a:xfrm>
          <a:prstGeom prst="roundRect">
            <a:avLst>
              <a:gd name="adj" fmla="val 6165"/>
            </a:avLst>
          </a:prstGeom>
          <a:noFill/>
          <a:ln w="4763">
            <a:solidFill>
              <a:srgbClr val="2150F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487588" y="3001938"/>
            <a:ext cx="1604144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2150FE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MI-TÁMOGATOTT ÓRA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12874"/>
            <a:ext cx="469880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Összefoglalás és Házi Feladat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410221"/>
            <a:ext cx="23085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Legfontosabb tanulságok</a:t>
            </a:r>
            <a:endParaRPr lang="en-US" sz="13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9250" y="1798216"/>
            <a:ext cx="212601" cy="21260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56816" y="1791146"/>
            <a:ext cx="344224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RAM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= gyors munkamemória, áram nélkül törlődik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9250" y="2514079"/>
            <a:ext cx="212601" cy="21260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6816" y="2507010"/>
            <a:ext cx="344224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ROM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= állandó, nem módosítható tároló (BIOS)</a:t>
            </a:r>
            <a:endParaRPr lang="en-US" sz="11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9250" y="3229942"/>
            <a:ext cx="212601" cy="21260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56816" y="3222873"/>
            <a:ext cx="344224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HDD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= olcsó, nagy kapacitás, lassabb</a:t>
            </a:r>
            <a:endParaRPr lang="en-US" sz="11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9250" y="3945806"/>
            <a:ext cx="212601" cy="2126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6816" y="3938736"/>
            <a:ext cx="344224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SSD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= gyors, modern, energiahatékony – a jövő</a:t>
            </a:r>
            <a:endParaRPr lang="en-US" sz="1100" dirty="0"/>
          </a:p>
        </p:txBody>
      </p:sp>
      <p:sp>
        <p:nvSpPr>
          <p:cNvPr id="12" name="Shape 6"/>
          <p:cNvSpPr/>
          <p:nvPr/>
        </p:nvSpPr>
        <p:spPr>
          <a:xfrm>
            <a:off x="4647605" y="1268462"/>
            <a:ext cx="4107135" cy="3262089"/>
          </a:xfrm>
          <a:prstGeom prst="roundRect">
            <a:avLst>
              <a:gd name="adj" fmla="val 652"/>
            </a:avLst>
          </a:prstGeom>
          <a:solidFill>
            <a:srgbClr val="2150FE"/>
          </a:solidFill>
          <a:ln/>
        </p:spPr>
      </p:sp>
      <p:sp>
        <p:nvSpPr>
          <p:cNvPr id="13" name="Text 7"/>
          <p:cNvSpPr/>
          <p:nvPr/>
        </p:nvSpPr>
        <p:spPr>
          <a:xfrm>
            <a:off x="4789363" y="1410221"/>
            <a:ext cx="2229222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🏠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 Házi Feladat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4789363" y="1778198"/>
            <a:ext cx="3823618" cy="8079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Vizsgáld meg az otthoni eszközöd memóriáit és háttértárolóit!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Készíts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1 oldalas összehasonlítást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az iskolai gépekkel:</a:t>
            </a:r>
            <a:endParaRPr lang="en-US" sz="1100" dirty="0"/>
          </a:p>
        </p:txBody>
      </p:sp>
      <p:sp>
        <p:nvSpPr>
          <p:cNvPr id="15" name="Text 9"/>
          <p:cNvSpPr/>
          <p:nvPr/>
        </p:nvSpPr>
        <p:spPr>
          <a:xfrm>
            <a:off x="4789363" y="2713732"/>
            <a:ext cx="3823618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Mekkora a RAM?</a:t>
            </a:r>
            <a:endParaRPr lang="en-US" sz="11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HDD vagy SSD?</a:t>
            </a:r>
            <a:endParaRPr lang="en-US" sz="11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Milyen DDR generáció?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97594"/>
            <a:ext cx="400742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Mit fogunk megtanulni?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053182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637877" y="119494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RAM fogalma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37877" y="1501453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Mit jelent a véletlenszerű elérésű memória és milyen típusai vannak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496119" y="2011784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637877" y="215354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Memória vs. Háttértár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37877" y="2460054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Mi a különbség a munkamemória és az állandó tárolás között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2970386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637877" y="3112145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SSD vs. HDD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37877" y="3418656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Technológiai összehasonlítás: sebesség, ár, megbízhatóság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496119" y="3928988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</p:sp>
      <p:sp>
        <p:nvSpPr>
          <p:cNvPr id="14" name="Text 11"/>
          <p:cNvSpPr/>
          <p:nvPr/>
        </p:nvSpPr>
        <p:spPr>
          <a:xfrm>
            <a:off x="637877" y="407074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Teljesítmény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37877" y="4377258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Hogyan befolyásolja a memóriatípus a számítógép működését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17488"/>
            <a:ext cx="543803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Mi történik a szerkesztett adattal?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448321"/>
            <a:ext cx="2628230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 memória a számítógép munkamemóriája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4339" y="2032992"/>
            <a:ext cx="262823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Amikor egy dokumentumot szerkesztesz, az adat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aktívan a RAM-ban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tárolódik. Kikapcsoláskor ez az információ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150FE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eltűnik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– hacsak el nem mentetted.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024339" y="3099718"/>
            <a:ext cx="2628230" cy="1233190"/>
          </a:xfrm>
          <a:prstGeom prst="roundRect">
            <a:avLst>
              <a:gd name="adj" fmla="val 1724"/>
            </a:avLst>
          </a:prstGeom>
          <a:solidFill>
            <a:srgbClr val="B6D6F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098" y="3305249"/>
            <a:ext cx="177180" cy="1417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85037" y="3262685"/>
            <a:ext cx="202577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memória gyors, de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illékony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: áram nélkül elveszíti tartalmát. A háttértároló állandó, de lassabb.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7406"/>
            <a:ext cx="6022107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RAM – Véletlenszerű Elérésű Memória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163910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RAM a számítógép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aktív munkaterülete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. Minél nagyobb és gyorsabb, annál több feladatot kezel egyszerre.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550194"/>
            <a:ext cx="4004965" cy="150703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392263" y="1648941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1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656927" y="213627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DRAM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56927" y="2442790"/>
            <a:ext cx="36833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Dinamikus RAM – régebbi típus, ma már nem használatos. Folyamatos frissítést igényel.</a:t>
            </a:r>
            <a:endParaRPr lang="en-US" sz="11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2842" y="1550194"/>
            <a:ext cx="4005039" cy="150703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39061" y="1648941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2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4803651" y="213627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SRAM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4803651" y="2442790"/>
            <a:ext cx="3683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Statikus RAM – nagyon gyors, de drága.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Cache-memóriákban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alkalmazzák a processzor közelében.</a:t>
            </a:r>
            <a:endParaRPr lang="en-US" sz="11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198986"/>
            <a:ext cx="4004965" cy="150703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92263" y="329773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3</a:t>
            </a:r>
            <a:endParaRPr lang="en-US" sz="1650" dirty="0"/>
          </a:p>
        </p:txBody>
      </p:sp>
      <p:sp>
        <p:nvSpPr>
          <p:cNvPr id="14" name="Text 9"/>
          <p:cNvSpPr/>
          <p:nvPr/>
        </p:nvSpPr>
        <p:spPr>
          <a:xfrm>
            <a:off x="656927" y="378507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SDRAM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56927" y="4091583"/>
            <a:ext cx="36833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Szinkron DRAM – az órajelhez szinkronizálva működik, hatékonyabb adatátvitel.</a:t>
            </a:r>
            <a:endParaRPr lang="en-US" sz="11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2842" y="3198986"/>
            <a:ext cx="4005039" cy="150703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39061" y="329773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4</a:t>
            </a:r>
            <a:endParaRPr lang="en-US" sz="1650" dirty="0"/>
          </a:p>
        </p:txBody>
      </p:sp>
      <p:sp>
        <p:nvSpPr>
          <p:cNvPr id="18" name="Text 12"/>
          <p:cNvSpPr/>
          <p:nvPr/>
        </p:nvSpPr>
        <p:spPr>
          <a:xfrm>
            <a:off x="4803651" y="378507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DDR1–DDR5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4803651" y="4091583"/>
            <a:ext cx="3683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Double Data Rate – minden generáció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kétszeres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adatátviteli sebességet hoz. A DDR5 a legmodernebb.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85875" y="415156"/>
            <a:ext cx="3633788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ROM – Csak Olvasható Memória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1285875" y="2235101"/>
            <a:ext cx="1647825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Mi a ROM?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285875" y="2447925"/>
            <a:ext cx="3169965" cy="2547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ROM tartalmát a </a:t>
            </a:r>
            <a:pPr algn="l" indent="0" marL="0">
              <a:lnSpc>
                <a:spcPct val="111000"/>
              </a:lnSpc>
              <a:buNone/>
            </a:pPr>
            <a:r>
              <a:rPr lang="en-US" sz="75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gyártás során</a:t>
            </a:r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rögzítik. Kikapcsolás után </a:t>
            </a:r>
            <a:pPr algn="l" indent="0" marL="0">
              <a:lnSpc>
                <a:spcPct val="111000"/>
              </a:lnSpc>
              <a:buNone/>
            </a:pPr>
            <a:r>
              <a:rPr lang="en-US" sz="750" b="1" dirty="0">
                <a:solidFill>
                  <a:srgbClr val="2150FE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megmarad</a:t>
            </a:r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, nem írható felül rendes működés közben.</a:t>
            </a:r>
            <a:endParaRPr lang="en-US" sz="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92923" y="880765"/>
            <a:ext cx="3169965" cy="3169965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1588" y="4194646"/>
            <a:ext cx="3268414" cy="53369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438275" y="4304184"/>
            <a:ext cx="1190625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BIOS / UEFI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438275" y="4491410"/>
            <a:ext cx="2992189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gép indításakor ez vezérli a hardverek inicializálását</a:t>
            </a:r>
            <a:endParaRPr lang="en-US" sz="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89711" y="4194646"/>
            <a:ext cx="3268414" cy="53369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756398" y="4304184"/>
            <a:ext cx="1190625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Firmware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4756398" y="4491410"/>
            <a:ext cx="2992189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en-US" sz="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Eszközök beágyazott vezérlőprogramjai (pl. billentyűzet, egér)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96119" y="1634058"/>
            <a:ext cx="726653" cy="266402"/>
          </a:xfrm>
          <a:prstGeom prst="roundRect">
            <a:avLst>
              <a:gd name="adj" fmla="val 6386"/>
            </a:avLst>
          </a:prstGeom>
          <a:solidFill>
            <a:srgbClr val="CCD7FF"/>
          </a:solidFill>
          <a:ln/>
        </p:spPr>
      </p:sp>
      <p:sp>
        <p:nvSpPr>
          <p:cNvPr id="4" name="Text 1"/>
          <p:cNvSpPr/>
          <p:nvPr/>
        </p:nvSpPr>
        <p:spPr>
          <a:xfrm>
            <a:off x="581174" y="1676549"/>
            <a:ext cx="1013743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2. TANÓRA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496119" y="1957164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Háttértárolók – Hol laknak a fájljaid?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496119" y="3055739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RAM nem elég! Az operációs rendszer, programok és dokumentumok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állandó tárolást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igényelnek. Erre szolgálnak a háttértárolók.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08248"/>
            <a:ext cx="632497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HDD vs. SSD – Részletes összehasonlítás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323305"/>
            <a:ext cx="3902943" cy="3152477"/>
          </a:xfrm>
          <a:prstGeom prst="roundRect">
            <a:avLst>
              <a:gd name="adj" fmla="val 67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2789" y="1417886"/>
            <a:ext cx="149505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Szempont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968922" y="1417886"/>
            <a:ext cx="145367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HDD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253680" y="1417886"/>
            <a:ext cx="145606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SSD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2789" y="1829098"/>
            <a:ext cx="149505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Technológia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968922" y="1829098"/>
            <a:ext cx="99647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Mágneses lemez + fej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253680" y="1829098"/>
            <a:ext cx="99886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Flash memória chipek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2789" y="2467124"/>
            <a:ext cx="149505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Elérési idő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968922" y="2467124"/>
            <a:ext cx="145367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5–10 ms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253680" y="2467124"/>
            <a:ext cx="145606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~0,1 ms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2789" y="2878336"/>
            <a:ext cx="149505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Mozgó rész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968922" y="2878336"/>
            <a:ext cx="99647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Igen – sérülékeny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253680" y="2878336"/>
            <a:ext cx="99886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Nincs – robusztus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2789" y="3516362"/>
            <a:ext cx="149505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Energia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968922" y="3516362"/>
            <a:ext cx="99647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Nagyobb fogyasztás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53680" y="3516362"/>
            <a:ext cx="99886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Energiatakarékos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2789" y="4154388"/>
            <a:ext cx="149505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Ár/GB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968922" y="4154388"/>
            <a:ext cx="145367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Olcsóbb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253680" y="4154388"/>
            <a:ext cx="145606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Drágább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749701" y="1305595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Mit válassz?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749701" y="1668810"/>
            <a:ext cx="390294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Az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150FE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SSD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minden szempontból fejlettebb: gyorsabb, csendesebb, strapabíróbb. Az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HDD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ott maradhat, ahol nagy kapacitás kell alacsony áron (pl. szerverek, archiválás).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749701" y="2508721"/>
            <a:ext cx="3902943" cy="779562"/>
          </a:xfrm>
          <a:prstGeom prst="roundRect">
            <a:avLst>
              <a:gd name="adj" fmla="val 2728"/>
            </a:avLst>
          </a:prstGeom>
          <a:solidFill>
            <a:srgbClr val="B6FCB8"/>
          </a:solidFill>
          <a:ln/>
        </p:spPr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91460" y="2714253"/>
            <a:ext cx="177180" cy="141759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5210398" y="2671688"/>
            <a:ext cx="330048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jövő egyértelműen az SSD-ké – ma már az új gépek alapértelmezett tárolója.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60562"/>
            <a:ext cx="4279776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Egyéb Tárolótechnológiák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887066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99591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Optikai Tárolók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CD-ROM (700 MB), DVD (4,7 GB), Blu-ray (25–50 GB). Lézersugár olvassa. Ma már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kisebb szerepet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játszanak.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1887066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299591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Flash Memória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USB pendrive, memóriakártya.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Hordozható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, nincs mozgó alkatrész, áram nélkül is megőrzi az adatot.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1887066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299591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Felhőalapú Tárolás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Távoli szervereken tárolt adat. Elérés interneten keresztül.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Nem fizikai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eszköz a felhasználó oldalán.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7336" y="413519"/>
            <a:ext cx="3892897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MI-támogatott Csoportmunka</a:t>
            </a:r>
            <a:endParaRPr lang="en-US" sz="2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8708" y="918865"/>
            <a:ext cx="6726510" cy="24349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02523" y="2759464"/>
            <a:ext cx="1685035" cy="21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Prezentáció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702523" y="2025538"/>
            <a:ext cx="1685035" cy="21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MI-elemzés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1702523" y="1284123"/>
            <a:ext cx="1685035" cy="21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Keresés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827336" y="3447306"/>
            <a:ext cx="7489254" cy="3065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három lépésben felépített feladat során a diákok először önállóan gyűjtenek adatokat az SSD és HDD boot idejéről, majd MI-eszközzel elemeztetik az eredményeket, végül csoportbemutatóban osztják meg a tanulságokat.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7336" y="3930402"/>
            <a:ext cx="2051224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ChatGPT / Claude promptok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827336" y="4182963"/>
            <a:ext cx="3612207" cy="5179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18000"/>
              </a:lnSpc>
              <a:buSzPct val="100000"/>
              <a:buChar char="•"/>
            </a:pPr>
            <a:r>
              <a:rPr lang="en-US" sz="850" i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"Hasonlítsd össze az SSD és HDD boot időit!"</a:t>
            </a:r>
            <a:endParaRPr lang="en-US" sz="850" dirty="0"/>
          </a:p>
          <a:p>
            <a:pPr algn="l" marL="342900" indent="-342900">
              <a:lnSpc>
                <a:spcPct val="118000"/>
              </a:lnSpc>
              <a:buSzPct val="100000"/>
              <a:buChar char="•"/>
            </a:pPr>
            <a:r>
              <a:rPr lang="en-US" sz="850" i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"Magyarázd el 9. osztályosoknak, miért kell RAM és háttértár is!"</a:t>
            </a:r>
            <a:endParaRPr lang="en-US" sz="850" dirty="0"/>
          </a:p>
          <a:p>
            <a:pPr algn="l" marL="342900" indent="-342900">
              <a:lnSpc>
                <a:spcPct val="118000"/>
              </a:lnSpc>
              <a:buSzPct val="100000"/>
              <a:buChar char="•"/>
            </a:pPr>
            <a:r>
              <a:rPr lang="en-US" sz="850" i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"Készíts összehasonlító táblázatot RAM és ROM között!"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709071" y="3930402"/>
            <a:ext cx="18139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Mit értékelünk?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4709071" y="4182963"/>
            <a:ext cx="3612207" cy="5179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18000"/>
              </a:lnSpc>
              <a:buSzPct val="100000"/>
              <a:buChar char="•"/>
            </a:pPr>
            <a:r>
              <a:rPr lang="en-US" sz="8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RAM és háttértár közötti különbség megértése</a:t>
            </a:r>
            <a:endParaRPr lang="en-US" sz="850" dirty="0"/>
          </a:p>
          <a:p>
            <a:pPr algn="l" marL="342900" indent="-342900">
              <a:lnSpc>
                <a:spcPct val="118000"/>
              </a:lnSpc>
              <a:buSzPct val="100000"/>
              <a:buChar char="•"/>
            </a:pPr>
            <a:r>
              <a:rPr lang="en-US" sz="8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SSD és HDD előnyei/hátrányai</a:t>
            </a:r>
            <a:endParaRPr lang="en-US" sz="850" dirty="0"/>
          </a:p>
          <a:p>
            <a:pPr algn="l" marL="342900" indent="-342900">
              <a:lnSpc>
                <a:spcPct val="118000"/>
              </a:lnSpc>
              <a:buSzPct val="100000"/>
              <a:buChar char="•"/>
            </a:pPr>
            <a:r>
              <a:rPr lang="en-US" sz="8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Aktív részvétel és </a:t>
            </a:r>
            <a:pPr algn="l" marL="342900" indent="-342900">
              <a:lnSpc>
                <a:spcPct val="118000"/>
              </a:lnSpc>
              <a:buSzPct val="100000"/>
              <a:buChar char="•"/>
            </a:pPr>
            <a:r>
              <a:rPr lang="en-US" sz="85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értelmes MI-használat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2026-06-15T17:07:17Z</dcterms:created>
  <dcterms:modified xsi:type="dcterms:W3CDTF">2026-06-15T17:07:17Z</dcterms:modified>
</cp:coreProperties>
</file>