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notesMasterIdLst>
    <p:notesMasterId r:id="rId13"/>
  </p:notesMasterIdLst>
  <p:handoutMasterIdLst>
    <p:handoutMasterId r:id="rId14"/>
  </p:handoutMasterIdLst>
  <p:sldIdLst>
    <p:sldId id="306" r:id="rId3"/>
    <p:sldId id="258" r:id="rId4"/>
    <p:sldId id="307" r:id="rId5"/>
    <p:sldId id="308" r:id="rId6"/>
    <p:sldId id="309" r:id="rId7"/>
    <p:sldId id="310" r:id="rId8"/>
    <p:sldId id="313" r:id="rId9"/>
    <p:sldId id="311" r:id="rId10"/>
    <p:sldId id="312" r:id="rId11"/>
    <p:sldId id="305" r:id="rId12"/>
  </p:sldIdLst>
  <p:sldSz cx="12192000" cy="6858000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1507"/>
    <a:srgbClr val="860000"/>
    <a:srgbClr val="F9FC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4B1E1-1F31-4F49-9272-510A8EF188FE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2D43D-C88B-4A7A-A278-0976F3BEB7A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487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A4B5B-1FDA-43A9-BD0C-63975D356179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055DA-9F81-4EA6-AF14-03624A39EDC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1702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bc9cc793c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bc9cc793c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3144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1d19bb517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71d19bb517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664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7468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2456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2576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445544" y="6333200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hu" smtClean="0"/>
              <a:pPr/>
              <a:t>‹#›</a:t>
            </a:fld>
            <a:endParaRPr lang="hu"/>
          </a:p>
        </p:txBody>
      </p:sp>
    </p:spTree>
    <p:extLst>
      <p:ext uri="{BB962C8B-B14F-4D97-AF65-F5344CB8AC3E}">
        <p14:creationId xmlns:p14="http://schemas.microsoft.com/office/powerpoint/2010/main" val="386623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ím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E93EA-0A27-416D-919A-272B77F56CE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0500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565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678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177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0872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78342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7925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307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524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5">
              <a:schemeClr val="accent6">
                <a:lumMod val="50000"/>
              </a:schemeClr>
            </a:gs>
            <a:gs pos="38000">
              <a:schemeClr val="bg1"/>
            </a:gs>
            <a:gs pos="21000">
              <a:srgbClr val="00B050"/>
            </a:gs>
            <a:gs pos="74000">
              <a:schemeClr val="bg1"/>
            </a:gs>
            <a:gs pos="83000">
              <a:srgbClr val="FF0000"/>
            </a:gs>
            <a:gs pos="100000">
              <a:srgbClr val="C000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D6862-6B4A-417D-B24D-3CDEED80A795}" type="datetimeFigureOut">
              <a:rPr lang="hu-HU" smtClean="0"/>
              <a:t>2025. 10. 17.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0407C-0E23-40FE-9FD6-088BE1C2E2A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0683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1992" cy="6858000"/>
          </a:xfrm>
          <a:prstGeom prst="rect">
            <a:avLst/>
          </a:prstGeom>
        </p:spPr>
      </p:pic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460400" y="6333200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 b="1">
                <a:solidFill>
                  <a:srgbClr val="9A2F29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hu" smtClean="0"/>
              <a:pPr/>
              <a:t>‹#›</a:t>
            </a:fld>
            <a:endParaRPr lang="hu"/>
          </a:p>
        </p:txBody>
      </p:sp>
    </p:spTree>
    <p:extLst>
      <p:ext uri="{BB962C8B-B14F-4D97-AF65-F5344CB8AC3E}">
        <p14:creationId xmlns:p14="http://schemas.microsoft.com/office/powerpoint/2010/main" val="14073774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400776" y="4517211"/>
            <a:ext cx="6415660" cy="791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00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" sz="2667" b="0" i="0" u="none" strike="noStrike" kern="0" cap="none" spc="0" normalizeH="0" baseline="0" noProof="0" dirty="0" smtClean="0">
                <a:ln>
                  <a:noFill/>
                </a:ln>
                <a:solidFill>
                  <a:srgbClr val="38331D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Oktató: Lóki Ferenc Zoltán  t. alezredes</a:t>
            </a:r>
            <a:endParaRPr kumimoji="0" sz="2667" b="0" i="0" u="none" strike="noStrike" kern="0" cap="none" spc="0" normalizeH="0" baseline="0" noProof="0" dirty="0">
              <a:ln>
                <a:noFill/>
              </a:ln>
              <a:solidFill>
                <a:srgbClr val="38331D"/>
              </a:solidFill>
              <a:effectLst/>
              <a:uLnTx/>
              <a:uFillTx/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667" b="0" i="0" u="none" strike="noStrike" kern="0" cap="none" spc="0" normalizeH="0" baseline="0" noProof="0" dirty="0">
              <a:ln>
                <a:noFill/>
              </a:ln>
              <a:solidFill>
                <a:srgbClr val="38331D"/>
              </a:solidFill>
              <a:effectLst/>
              <a:uLnTx/>
              <a:uFillTx/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400776" y="6377519"/>
            <a:ext cx="2978481" cy="34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00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" sz="2133" b="0" i="0" u="none" strike="noStrike" kern="0" cap="none" spc="0" normalizeH="0" baseline="0" noProof="0" smtClean="0">
                <a:ln>
                  <a:noFill/>
                </a:ln>
                <a:solidFill>
                  <a:srgbClr val="453E2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Kaposvár</a:t>
            </a:r>
            <a:r>
              <a:rPr kumimoji="0" lang="hu" sz="2133" b="0" i="0" u="none" strike="noStrike" kern="0" cap="none" spc="0" normalizeH="0" noProof="0" smtClean="0">
                <a:ln>
                  <a:noFill/>
                </a:ln>
                <a:solidFill>
                  <a:srgbClr val="453E2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kumimoji="0" lang="hu" sz="2133" b="0" i="0" u="none" strike="noStrike" kern="0" cap="none" spc="0" normalizeH="0" baseline="0" noProof="0" smtClean="0">
                <a:ln>
                  <a:noFill/>
                </a:ln>
                <a:solidFill>
                  <a:srgbClr val="453E2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kumimoji="0" lang="hu" sz="2133" b="0" i="0" u="none" strike="noStrike" kern="0" cap="none" spc="0" normalizeH="0" baseline="0" noProof="0" smtClean="0">
                <a:ln>
                  <a:noFill/>
                </a:ln>
                <a:solidFill>
                  <a:srgbClr val="453E20"/>
                </a:solidFill>
                <a:effectLst/>
                <a:uLnTx/>
                <a:uFillTx/>
                <a:latin typeface="Oswald"/>
                <a:ea typeface="Oswald"/>
                <a:cs typeface="Oswald"/>
                <a:sym typeface="Oswald"/>
              </a:rPr>
              <a:t>2026.10.17.</a:t>
            </a:r>
            <a:endParaRPr kumimoji="0" sz="2133" b="0" i="0" u="none" strike="noStrike" kern="0" cap="none" spc="0" normalizeH="0" baseline="0" noProof="0" dirty="0">
              <a:ln>
                <a:noFill/>
              </a:ln>
              <a:solidFill>
                <a:srgbClr val="453E20"/>
              </a:solidFill>
              <a:effectLst/>
              <a:uLnTx/>
              <a:uFillTx/>
              <a:latin typeface="Modern No. 20" panose="02070704070505020303" pitchFamily="18" charset="0"/>
              <a:ea typeface="Oswald"/>
              <a:cs typeface="Oswald"/>
              <a:sym typeface="Oswald"/>
            </a:endParaRPr>
          </a:p>
        </p:txBody>
      </p:sp>
      <p:pic>
        <p:nvPicPr>
          <p:cNvPr id="9" name="Google Shape;98;p18"/>
          <p:cNvPicPr preferRelativeResize="0"/>
          <p:nvPr/>
        </p:nvPicPr>
        <p:blipFill rotWithShape="1">
          <a:blip r:embed="rId3">
            <a:alphaModFix/>
          </a:blip>
          <a:srcRect l="68125" t="70978" r="-373" b="4776"/>
          <a:stretch/>
        </p:blipFill>
        <p:spPr>
          <a:xfrm>
            <a:off x="8270243" y="5106651"/>
            <a:ext cx="3931749" cy="16171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ia számának hely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hu" sz="1333" b="1" i="0" u="none" strike="noStrike" kern="0" cap="none" spc="0" normalizeH="0" baseline="0" noProof="0" smtClean="0">
                <a:ln>
                  <a:noFill/>
                </a:ln>
                <a:solidFill>
                  <a:srgbClr val="9A2F2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lang="hu" sz="1333" b="1" i="0" u="none" strike="noStrike" kern="0" cap="none" spc="0" normalizeH="0" baseline="0" noProof="0">
              <a:ln>
                <a:noFill/>
              </a:ln>
              <a:solidFill>
                <a:srgbClr val="9A2F2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729673" y="572655"/>
            <a:ext cx="688109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smtClean="0"/>
              <a:t>Ágazattechnikai </a:t>
            </a:r>
            <a:r>
              <a:rPr lang="hu-HU" sz="4400" dirty="0" smtClean="0"/>
              <a:t>ismeretek</a:t>
            </a:r>
          </a:p>
          <a:p>
            <a:endParaRPr lang="hu-HU" sz="4400" dirty="0" smtClean="0"/>
          </a:p>
          <a:p>
            <a:r>
              <a:rPr lang="hu-HU" sz="4400" dirty="0" smtClean="0"/>
              <a:t>Géppuskák</a:t>
            </a:r>
          </a:p>
          <a:p>
            <a:endParaRPr lang="hu-HU" sz="4400" dirty="0"/>
          </a:p>
        </p:txBody>
      </p:sp>
    </p:spTree>
    <p:extLst>
      <p:ext uri="{BB962C8B-B14F-4D97-AF65-F5344CB8AC3E}">
        <p14:creationId xmlns:p14="http://schemas.microsoft.com/office/powerpoint/2010/main" val="417550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/>
          <p:nvPr/>
        </p:nvSpPr>
        <p:spPr>
          <a:xfrm>
            <a:off x="480484" y="331732"/>
            <a:ext cx="7387200" cy="1117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121900" tIns="1200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hu" sz="4800" b="1" i="0" u="none" strike="noStrike" kern="0" cap="none" spc="0" normalizeH="0" baseline="0" noProof="0" dirty="0">
                <a:ln>
                  <a:solidFill>
                    <a:srgbClr val="000000"/>
                  </a:solidFill>
                </a:ln>
                <a:solidFill>
                  <a:srgbClr val="EEFF41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Oswald"/>
                <a:ea typeface="Oswald"/>
                <a:cs typeface="Oswald"/>
                <a:sym typeface="Oswald"/>
              </a:rPr>
              <a:t>Köszönöm a figyelmet!</a:t>
            </a:r>
            <a:endParaRPr kumimoji="0" sz="4800" b="1" i="0" u="none" strike="noStrike" kern="0" cap="none" spc="0" normalizeH="0" baseline="0" noProof="0" dirty="0">
              <a:ln>
                <a:solidFill>
                  <a:srgbClr val="000000"/>
                </a:solidFill>
              </a:ln>
              <a:solidFill>
                <a:srgbClr val="EEFF41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Dia számának helye 1"/>
          <p:cNvSpPr>
            <a:spLocks noGrp="1"/>
          </p:cNvSpPr>
          <p:nvPr>
            <p:ph type="sldNum" idx="12"/>
          </p:nvPr>
        </p:nvSpPr>
        <p:spPr>
          <a:xfrm>
            <a:off x="11445544" y="6492240"/>
            <a:ext cx="731600" cy="36576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hu" sz="1200" b="1" i="0" u="none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hu" sz="1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1551710" y="3315854"/>
            <a:ext cx="3666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smtClean="0"/>
              <a:t>Kérdés????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351637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374755"/>
            <a:ext cx="9144000" cy="689547"/>
          </a:xfrm>
        </p:spPr>
        <p:txBody>
          <a:bodyPr>
            <a:normAutofit/>
          </a:bodyPr>
          <a:lstStyle/>
          <a:p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Ágazattechnikai ismeretek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1624173"/>
            <a:ext cx="9144000" cy="4868837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49"/>
            <a:ext cx="2001648" cy="1647846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378691" y="1450109"/>
            <a:ext cx="1164705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első automata géppuskát 1884-ben az amerikai születésű brit Sir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Hiram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Stevens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Maxim fejlesztette ki. </a:t>
            </a:r>
          </a:p>
          <a:p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bonyolult szerkezet</a:t>
            </a:r>
          </a:p>
          <a:p>
            <a:pPr marL="457200" indent="-457200">
              <a:buFontTx/>
              <a:buChar char="-"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vízhűtéses volt</a:t>
            </a:r>
          </a:p>
          <a:p>
            <a:pPr marL="457200" indent="-457200">
              <a:buFontTx/>
              <a:buChar char="-"/>
            </a:pP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több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embert igényelt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kezelése.</a:t>
            </a:r>
          </a:p>
          <a:p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olyan 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forradalmi találmány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volt, ami megváltoztatta a későbbi háborúk kimenetelét.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9250" y="4248727"/>
            <a:ext cx="4659416" cy="260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374755"/>
            <a:ext cx="9144000" cy="689547"/>
          </a:xfrm>
        </p:spPr>
        <p:txBody>
          <a:bodyPr>
            <a:normAutofit/>
          </a:bodyPr>
          <a:lstStyle/>
          <a:p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Ágazattechnikai ismeretek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1651883"/>
            <a:ext cx="9144000" cy="4868837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49"/>
            <a:ext cx="2001648" cy="1647846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193965" y="1597890"/>
            <a:ext cx="115546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világháborúban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teljesedett ki a géppuska. Míg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 gyakorlott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katona puskájával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akkoriban 20 lövést tudott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leadni percenként, addig egy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géppuskás 400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lövedéket lőtt ki percenként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II. világháborúban a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géppuskák további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fejlesztésével még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nagyobb tűzerőt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értek el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„Hitler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fűrészének” vagy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„villámgéppuskának” is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becézett német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MG42-es tűzgyorsasága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1200 lövés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volt percenként.</a:t>
            </a:r>
          </a:p>
          <a:p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Különböző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lőszerekkel a fedezékek és a könnyebben páncélozott eszközök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rongálására, megsemmisítésére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alkalmazzák. 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Lövéskor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fegyver csöve erősen felforrósodik,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terhelés </a:t>
            </a: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miatt váltócsövet (pótcsövet) alkalmaznak.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Tárakba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vagy hevederekbe fűzött lőszerrel tüzelnek. </a:t>
            </a:r>
            <a:endParaRPr lang="hu-H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űrméretük nem haladja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meg a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mm-t. </a:t>
            </a:r>
            <a:endParaRPr lang="hu-H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Tűzgyorsaságuk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eléri a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percenként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600–1000 lövést. </a:t>
            </a:r>
            <a:endParaRPr lang="hu-H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Hatásos lőtávolságuk 1200–1500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m-ig terjed.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180" y="3870036"/>
            <a:ext cx="3868856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00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374755"/>
            <a:ext cx="9144000" cy="689547"/>
          </a:xfrm>
        </p:spPr>
        <p:txBody>
          <a:bodyPr>
            <a:normAutofit/>
          </a:bodyPr>
          <a:lstStyle/>
          <a:p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Ágazattechnikai ismeretek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60217" y="1651883"/>
            <a:ext cx="11490037" cy="4868837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4037"/>
            <a:ext cx="2001648" cy="1647846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277091" y="1847273"/>
            <a:ext cx="117763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>
                <a:solidFill>
                  <a:srgbClr val="7070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MAGYAR HONVÉDSÉGBEN HASZNÁLT GÉPPUSKATÍPUSOK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PKM géppuska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szovjet PK–Kalasnyikov géppuska módosított változata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jelenleg a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Magyar Honvédségben is rendszeresített. </a:t>
            </a:r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géppuskához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db lőszert </a:t>
            </a:r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befogadó heveder </a:t>
            </a: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tárolására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alkalmas 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rakasz tartozik. </a:t>
            </a:r>
          </a:p>
          <a:p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fegyverhez rendszeresített hevedereknek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25, 50 és 100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lőszert befogadó fajtái vannak.</a:t>
            </a:r>
          </a:p>
          <a:p>
            <a:endParaRPr lang="hu-H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fegyver Magyarországon modernizált változatán, a PKM/M-en rögzítősínek</a:t>
            </a:r>
          </a:p>
          <a:p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találhatóak</a:t>
            </a:r>
            <a:r>
              <a:rPr lang="hu-H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fegyverek lőszere a 7,62×54 mm-es peremes lőszer.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3320" y="2833289"/>
            <a:ext cx="2716934" cy="3882821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9504" y="4981305"/>
            <a:ext cx="3192895" cy="173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374755"/>
            <a:ext cx="9144000" cy="689547"/>
          </a:xfrm>
        </p:spPr>
        <p:txBody>
          <a:bodyPr>
            <a:normAutofit/>
          </a:bodyPr>
          <a:lstStyle/>
          <a:p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Ágazattechnikai ismeretek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1651883"/>
            <a:ext cx="9144000" cy="4868837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49"/>
            <a:ext cx="2001648" cy="164784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195" y="1884219"/>
            <a:ext cx="5682588" cy="5038436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738909" y="1847273"/>
            <a:ext cx="5061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PKM géppuska technikai adatai:</a:t>
            </a:r>
            <a:endParaRPr lang="hu-H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267855" y="2300095"/>
            <a:ext cx="76384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Űrmérete 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7,62 mm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Tömege töltetlenül 7,5 kg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Hossza 1192 mm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Rakasz befogadóképessége 100-200 db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Lövedék kezdősebessége 825 m/s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Elméleti tűzgyorsasága 650 lövés/perc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Gyakorlati tűzgyorsasága 250 lövés/perc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Hatásos lőtávolsága 1000 m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Maximális lőtávolsága 3800 m</a:t>
            </a:r>
          </a:p>
        </p:txBody>
      </p:sp>
    </p:spTree>
    <p:extLst>
      <p:ext uri="{BB962C8B-B14F-4D97-AF65-F5344CB8AC3E}">
        <p14:creationId xmlns:p14="http://schemas.microsoft.com/office/powerpoint/2010/main" val="255136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374755"/>
            <a:ext cx="9144000" cy="689547"/>
          </a:xfrm>
        </p:spPr>
        <p:txBody>
          <a:bodyPr>
            <a:normAutofit/>
          </a:bodyPr>
          <a:lstStyle/>
          <a:p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Ágazattechnikai ismeretek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1651883"/>
            <a:ext cx="9144000" cy="4868837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49"/>
            <a:ext cx="2001648" cy="1647846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267854" y="831273"/>
            <a:ext cx="11924145" cy="3214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415636" y="1704595"/>
            <a:ext cx="1154083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Géppuskák felosztása</a:t>
            </a:r>
          </a:p>
          <a:p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könnyű géppuska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gyalogság támogatására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könnyű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géppuskákat, vagy más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néven 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golyószórókat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alkalmaznak. Legfőbb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jellemzőjük, hogy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egy ember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szállítja és kezeli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őket. Tömegük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7-10 kilogramm körüli.</a:t>
            </a:r>
          </a:p>
          <a:p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Jelenleg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Magyar Honvédségnél golyószóró nincs rendszeresítve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nehéz géppuska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és 20 mm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közötti űrméretű géppuskákat nehéz géppuskának nevezzük.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Legelterjedtebbek a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12,7 mm-es és 14,5 mm-es űrméretű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fegyverek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Nagy a tömegük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és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nagy </a:t>
            </a:r>
            <a:r>
              <a:rPr lang="hu-H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hátrarúgásuk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van. Harckocsikon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légvédelmi géppuskaként, szállítójárműveken </a:t>
            </a:r>
            <a:r>
              <a:rPr lang="hu-H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toronygéppuskaként </a:t>
            </a:r>
            <a:r>
              <a:rPr lang="hu-H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találkozhatunk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velük.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Nagy rombolóerőt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képviselnek.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03" y="5305581"/>
            <a:ext cx="3076575" cy="14859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2305" y="5145774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374755"/>
            <a:ext cx="9144000" cy="689547"/>
          </a:xfrm>
        </p:spPr>
        <p:txBody>
          <a:bodyPr>
            <a:normAutofit/>
          </a:bodyPr>
          <a:lstStyle/>
          <a:p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Ágazattechnikai ismeretek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1651883"/>
            <a:ext cx="9144000" cy="4868837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49"/>
            <a:ext cx="2001648" cy="1647846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415637" y="1651882"/>
            <a:ext cx="112124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MAGYAR HONVÉDSÉGBEN HASZNÁLT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NEHÉZGÉPPUSKA-TÍPUSOK</a:t>
            </a:r>
          </a:p>
          <a:p>
            <a:endParaRPr lang="hu-H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hu-H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NSzVT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nehéz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géppuska.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Lőszerutánpótlása hevederből történik.</a:t>
            </a: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fegyver lőszere a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12,7×108 mm-es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lőszer. A géppuska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tömege 25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M2 QCB nehéz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géppuska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12,7 mm-es Browning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M2HB géppuska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gyors csőcserés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változata. A géppuska hátránya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hogy szokatlanul nehéz. Tömege lőszer nélkül 38 kg.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fegyver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lőszere a 12,7×99 mm-es NATO-lőszer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KPVT nehéz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géppuska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14,5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mm-es űrméretű nehéz géppuskával a BTR–80-as páncélozott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szállító harcjármű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tornyában találkozhatunk. 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Elektromos elsütőszerkezettel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rendelkezik. </a:t>
            </a:r>
            <a:endParaRPr lang="hu-H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Lőszerutánpótlása 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hevederből történik. A 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géppuska </a:t>
            </a:r>
            <a:r>
              <a:rPr lang="hu-H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tömege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 kg.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fegyver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lőszere a 14,5×114 mm-es lőszer.</a:t>
            </a:r>
          </a:p>
        </p:txBody>
      </p:sp>
    </p:spTree>
    <p:extLst>
      <p:ext uri="{BB962C8B-B14F-4D97-AF65-F5344CB8AC3E}">
        <p14:creationId xmlns:p14="http://schemas.microsoft.com/office/powerpoint/2010/main" val="32920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374755"/>
            <a:ext cx="9144000" cy="689547"/>
          </a:xfrm>
        </p:spPr>
        <p:txBody>
          <a:bodyPr>
            <a:normAutofit/>
          </a:bodyPr>
          <a:lstStyle/>
          <a:p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Ágazattechnikai ismeretek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1651883"/>
            <a:ext cx="9144000" cy="4868837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49"/>
            <a:ext cx="2001648" cy="164784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79" y="2022601"/>
            <a:ext cx="4027365" cy="268002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6919" y="2022601"/>
            <a:ext cx="4578162" cy="270137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1114" y="2022600"/>
            <a:ext cx="3699907" cy="2701373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241958" y="5020635"/>
            <a:ext cx="119500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NSzVT</a:t>
            </a:r>
            <a:r>
              <a:rPr lang="hu-H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nehézgéppuska         M2 QCB nehézgéppuska                     KPVT nehézgéppuska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286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374755"/>
            <a:ext cx="9144000" cy="689547"/>
          </a:xfrm>
        </p:spPr>
        <p:txBody>
          <a:bodyPr>
            <a:normAutofit/>
          </a:bodyPr>
          <a:lstStyle/>
          <a:p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Ágazattechnikai ismeretek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1651883"/>
            <a:ext cx="9144000" cy="4868837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u-H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u-H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u-H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49"/>
            <a:ext cx="2001648" cy="1647846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870857" y="1859340"/>
            <a:ext cx="107659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Házi feladat:</a:t>
            </a:r>
          </a:p>
          <a:p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Nézz utána az alábbi típusoknak!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DP golyószóró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hu-H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Schwarzlose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RPD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MG42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RPK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M60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M249 SAW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A fenti fegyvertípusokat sorold csoportokba!</a:t>
            </a:r>
          </a:p>
          <a:p>
            <a:r>
              <a:rPr lang="hu-H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Melyek a főbb hasonlóságok és különbségek közöttük</a:t>
            </a:r>
            <a:r>
              <a:rPr lang="hu-H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hu-H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6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4699</TotalTime>
  <Words>562</Words>
  <Application>Microsoft Office PowerPoint</Application>
  <PresentationFormat>Szélesvásznú</PresentationFormat>
  <Paragraphs>100</Paragraphs>
  <Slides>10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Modern No. 20</vt:lpstr>
      <vt:lpstr>Oswald</vt:lpstr>
      <vt:lpstr>Times New Roman</vt:lpstr>
      <vt:lpstr>Office-téma</vt:lpstr>
      <vt:lpstr>Simple Light</vt:lpstr>
      <vt:lpstr>PowerPoint-bemutató</vt:lpstr>
      <vt:lpstr>Ágazattechnikai ismeretek</vt:lpstr>
      <vt:lpstr>Ágazattechnikai ismeretek</vt:lpstr>
      <vt:lpstr>Ágazattechnikai ismeretek</vt:lpstr>
      <vt:lpstr>Ágazattechnikai ismeretek</vt:lpstr>
      <vt:lpstr>Ágazattechnikai ismeretek</vt:lpstr>
      <vt:lpstr>Ágazattechnikai ismeretek</vt:lpstr>
      <vt:lpstr>Ágazattechnikai ismeretek</vt:lpstr>
      <vt:lpstr>Ágazattechnikai ismeretek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Győri Tamás fhdgy.</dc:creator>
  <cp:lastModifiedBy>Windows</cp:lastModifiedBy>
  <cp:revision>119</cp:revision>
  <cp:lastPrinted>2020-06-17T11:23:36Z</cp:lastPrinted>
  <dcterms:created xsi:type="dcterms:W3CDTF">2020-05-11T11:26:14Z</dcterms:created>
  <dcterms:modified xsi:type="dcterms:W3CDTF">2025-10-17T06:47:27Z</dcterms:modified>
</cp:coreProperties>
</file>