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embeddedFontLst>
    <p:embeddedFont>
      <p:font typeface="DM Sans Thin"/>
      <p:regular r:id="rId201314"/>
    </p:embeddedFont>
    <p:embeddedFont>
      <p:font typeface="DM Sans ExtraLight"/>
      <p:regular r:id="rId201315"/>
    </p:embeddedFont>
    <p:embeddedFont>
      <p:font typeface="DM Sans Light"/>
      <p:regular r:id="rId201316"/>
    </p:embeddedFont>
    <p:embeddedFont>
      <p:font typeface="DM Sans"/>
      <p:regular r:id="rId201317"/>
    </p:embeddedFont>
    <p:embeddedFont>
      <p:font typeface="DM Sans Medium"/>
      <p:regular r:id="rId201318"/>
    </p:embeddedFont>
    <p:embeddedFont>
      <p:font typeface="DM Sans SemiBold"/>
      <p:regular r:id="rId201319"/>
    </p:embeddedFont>
    <p:embeddedFont>
      <p:font typeface="DM Sans Bold"/>
      <p:regular r:id="rId201320"/>
    </p:embeddedFont>
    <p:embeddedFont>
      <p:font typeface="DM Sans ExtraBold"/>
      <p:regular r:id="rId201321"/>
    </p:embeddedFont>
    <p:embeddedFont>
      <p:font typeface="DM Sans Black"/>
      <p:regular r:id="rId201322"/>
    </p:embeddedFont>
    <p:embeddedFont>
      <p:font typeface="Inter Medium"/>
      <p:regular r:id="rId201323"/>
    </p:embeddedFont>
    <p:embeddedFont>
      <p:font typeface="Inter Light"/>
      <p:regular r:id="rId201324"/>
    </p:embeddedFont>
    <p:embeddedFont>
      <p:font typeface="Inter Thin"/>
      <p:regular r:id="rId201325"/>
    </p:embeddedFont>
    <p:embeddedFont>
      <p:font typeface="Inter ExtraLight"/>
      <p:regular r:id="rId201326"/>
    </p:embeddedFont>
    <p:embeddedFont>
      <p:font typeface="Inter SemiBold"/>
      <p:regular r:id="rId201327"/>
    </p:embeddedFont>
    <p:embeddedFont>
      <p:font typeface="Inter Bold"/>
      <p:regular r:id="rId201328"/>
    </p:embeddedFont>
    <p:embeddedFont>
      <p:font typeface="Inter ExtraBold"/>
      <p:regular r:id="rId201329"/>
    </p:embeddedFont>
    <p:embeddedFont>
      <p:font typeface="Inter"/>
      <p:regular r:id="rId201330"/>
    </p:embeddedFont>
    <p:embeddedFont>
      <p:font typeface="Inter Black"/>
      <p:regular r:id="rId2013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Relationship Id="rId201334" Target="fonts/201334.fntdata" Type="http://schemas.openxmlformats.org/officeDocument/2006/relationships/font"/><Relationship Id="rId201335" Target="fonts/20133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21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D3133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4.png"/><Relationship Id="rId5" Type="http://schemas.openxmlformats.org/officeDocument/2006/relationships/image" Target="../media/image-10-5.svg"/><Relationship Id="rId6" Type="http://schemas.openxmlformats.org/officeDocument/2006/relationships/image" Target="../media/image-10-6.png"/><Relationship Id="rId7" Type="http://schemas.openxmlformats.org/officeDocument/2006/relationships/image" Target="../media/image-10-7.svg"/><Relationship Id="rId8" Type="http://schemas.openxmlformats.org/officeDocument/2006/relationships/image" Target="../media/image-10-8.pn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4.png"/><Relationship Id="rId5" Type="http://schemas.openxmlformats.org/officeDocument/2006/relationships/image" Target="../media/image-5-5.svg"/><Relationship Id="rId6" Type="http://schemas.openxmlformats.org/officeDocument/2006/relationships/image" Target="../media/image-5-6.png"/><Relationship Id="rId7" Type="http://schemas.openxmlformats.org/officeDocument/2006/relationships/image" Target="../media/image-5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image" Target="../media/image-7-6.png"/><Relationship Id="rId7" Type="http://schemas.openxmlformats.org/officeDocument/2006/relationships/image" Target="../media/image-7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2431951"/>
            <a:ext cx="676496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Etikettszabályok étkezéskor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3306068"/>
            <a:ext cx="6296860" cy="11198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650"/>
              </a:spcAft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Ismerkedjünk meg az asztali illem alapjaival — hogy minden alkalommal magabiztosan és elegánsan viselkedjünk.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Készítette: Horváth Csaba · Oktató · 2024</a:t>
            </a:r>
            <a:endParaRPr lang="en-US" sz="14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54534"/>
            <a:ext cx="8513153" cy="457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85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Étkezési illemszabályok — Evőeszközhasználat</a:t>
            </a:r>
            <a:endParaRPr lang="en-US" sz="28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2169914"/>
            <a:ext cx="5551646" cy="314592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64784" y="1295995"/>
            <a:ext cx="3306581" cy="228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Az evőeszköz helyes használata</a:t>
            </a:r>
            <a:endParaRPr lang="en-US" sz="14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64784" y="1652588"/>
            <a:ext cx="3571686" cy="108912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206475" y="1818084"/>
            <a:ext cx="1831036" cy="228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Kéz és asztal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8206475" y="2160488"/>
            <a:ext cx="3164503" cy="4157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 evőeszköz van a kézben, az </a:t>
            </a:r>
            <a:pPr algn="l" indent="0" marL="0">
              <a:lnSpc>
                <a:spcPct val="118000"/>
              </a:lnSpc>
              <a:buNone/>
            </a:pPr>
            <a:r>
              <a:rPr lang="en-US" sz="1150" b="1" dirty="0">
                <a:solidFill>
                  <a:srgbClr val="D6D9D7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nem érintheti az asztalt</a:t>
            </a:r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64784" y="2855218"/>
            <a:ext cx="3571686" cy="108912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8206475" y="3020715"/>
            <a:ext cx="1831036" cy="228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Fogásmód</a:t>
            </a:r>
            <a:endParaRPr lang="en-US" sz="1400" dirty="0"/>
          </a:p>
        </p:txBody>
      </p:sp>
      <p:sp>
        <p:nvSpPr>
          <p:cNvPr id="10" name="Text 5"/>
          <p:cNvSpPr/>
          <p:nvPr/>
        </p:nvSpPr>
        <p:spPr>
          <a:xfrm>
            <a:off x="8206475" y="3363119"/>
            <a:ext cx="3164503" cy="4157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Nem fogjuk marokra az evőeszközt, és a </a:t>
            </a:r>
            <a:pPr algn="l" indent="0" marL="0">
              <a:lnSpc>
                <a:spcPct val="118000"/>
              </a:lnSpc>
              <a:buNone/>
            </a:pPr>
            <a:r>
              <a:rPr lang="en-US" sz="1150" b="1" dirty="0">
                <a:solidFill>
                  <a:srgbClr val="D6D9D7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kisujjat nem emeljük ki</a:t>
            </a:r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ez nem elegáns.</a:t>
            </a:r>
            <a:endParaRPr lang="en-US" sz="11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64784" y="4057848"/>
            <a:ext cx="3571686" cy="108912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206475" y="4223345"/>
            <a:ext cx="1831036" cy="228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Villa</a:t>
            </a:r>
            <a:endParaRPr lang="en-US" sz="1400" dirty="0"/>
          </a:p>
        </p:txBody>
      </p:sp>
      <p:sp>
        <p:nvSpPr>
          <p:cNvPr id="13" name="Text 7"/>
          <p:cNvSpPr/>
          <p:nvPr/>
        </p:nvSpPr>
        <p:spPr>
          <a:xfrm>
            <a:off x="8206475" y="4565749"/>
            <a:ext cx="3164503" cy="4157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villát kizárólag </a:t>
            </a:r>
            <a:pPr algn="l" indent="0" marL="0">
              <a:lnSpc>
                <a:spcPct val="118000"/>
              </a:lnSpc>
              <a:buNone/>
            </a:pPr>
            <a:r>
              <a:rPr lang="en-US" sz="1150" b="1" dirty="0">
                <a:solidFill>
                  <a:srgbClr val="D6D9D7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jobb kézzel</a:t>
            </a:r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fogjuk európai stílusban.</a:t>
            </a:r>
            <a:endParaRPr lang="en-US" sz="1150" dirty="0"/>
          </a:p>
        </p:txBody>
      </p:sp>
      <p:sp>
        <p:nvSpPr>
          <p:cNvPr id="14" name="Shape 8"/>
          <p:cNvSpPr/>
          <p:nvPr/>
        </p:nvSpPr>
        <p:spPr>
          <a:xfrm>
            <a:off x="7964784" y="5274667"/>
            <a:ext cx="3571686" cy="901005"/>
          </a:xfrm>
          <a:prstGeom prst="roundRect">
            <a:avLst>
              <a:gd name="adj" fmla="val 2439"/>
            </a:avLst>
          </a:prstGeom>
          <a:solidFill>
            <a:srgbClr val="1D0C74"/>
          </a:solidFill>
          <a:ln/>
        </p:spPr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11228" y="5481935"/>
            <a:ext cx="183054" cy="146447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8440725" y="5413375"/>
            <a:ext cx="2949303" cy="623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 evőeszközök elhelyezése is üzen: párhuzamosan a tányéron = befejeztük az étkezést.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469330"/>
            <a:ext cx="5334958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Mit jelent az etikett?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525350" y="2343448"/>
            <a:ext cx="5476043" cy="3045222"/>
          </a:xfrm>
          <a:prstGeom prst="roundRect">
            <a:avLst>
              <a:gd name="adj" fmla="val 931"/>
            </a:avLst>
          </a:prstGeom>
          <a:solidFill>
            <a:srgbClr val="AC9EF5"/>
          </a:solidFill>
          <a:ln/>
        </p:spPr>
      </p:sp>
      <p:sp>
        <p:nvSpPr>
          <p:cNvPr id="4" name="Text 2"/>
          <p:cNvSpPr/>
          <p:nvPr/>
        </p:nvSpPr>
        <p:spPr>
          <a:xfrm>
            <a:off x="714357" y="2532459"/>
            <a:ext cx="297222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Illemtan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714357" y="3016746"/>
            <a:ext cx="5098029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jó modor és a kellemes viselkedés alapja, amely a társasági életet teszi gördülékennyé és kellemessé minden résztvevő számára.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332776" y="2532459"/>
            <a:ext cx="297222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Etikett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6332776" y="3016746"/>
            <a:ext cx="5203794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társadalmi érintkezés szabályrendszere — írott és íratlan normák összessége, amelyek meghatározzák, hogyan viselkedjünk különböző helyzetekben.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6332776" y="4136628"/>
            <a:ext cx="5203794" cy="1039416"/>
          </a:xfrm>
          <a:prstGeom prst="roundRect">
            <a:avLst>
              <a:gd name="adj" fmla="val 2728"/>
            </a:avLst>
          </a:prstGeom>
          <a:solidFill>
            <a:srgbClr val="1D0C74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21783" y="4423370"/>
            <a:ext cx="236234" cy="189012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947024" y="4353917"/>
            <a:ext cx="4400539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 etikett nem merev korlát, hanem a tisztelet kifejezésének eszköze.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52661"/>
            <a:ext cx="7425345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Emberi tulajdonságok — Passzívák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61475" y="1490464"/>
            <a:ext cx="11478330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 etikett alapja a belső tartás. Ezek a tulajdonságok nem cselekvések, hanem </a:t>
            </a:r>
            <a:pPr algn="l" indent="0" marL="0">
              <a:lnSpc>
                <a:spcPct val="127000"/>
              </a:lnSpc>
              <a:buNone/>
            </a:pPr>
            <a:r>
              <a:rPr lang="en-US" sz="1300" b="1" dirty="0">
                <a:solidFill>
                  <a:srgbClr val="D6D9D7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belső értékek</a:t>
            </a:r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amelyekből a jó viselkedés fakad.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61475" y="1921272"/>
            <a:ext cx="5357778" cy="956171"/>
          </a:xfrm>
          <a:prstGeom prst="roundRect">
            <a:avLst>
              <a:gd name="adj" fmla="val 2669"/>
            </a:avLst>
          </a:prstGeom>
          <a:solidFill>
            <a:srgbClr val="4C5052"/>
          </a:solidFill>
          <a:ln/>
        </p:spPr>
      </p:sp>
      <p:sp>
        <p:nvSpPr>
          <p:cNvPr id="5" name="Text 3"/>
          <p:cNvSpPr/>
          <p:nvPr/>
        </p:nvSpPr>
        <p:spPr>
          <a:xfrm>
            <a:off x="831532" y="2091333"/>
            <a:ext cx="2126403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Jellem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831532" y="2448818"/>
            <a:ext cx="5017664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Morális alap, amely meghatározza döntéseinket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172343" y="1921272"/>
            <a:ext cx="5357877" cy="956171"/>
          </a:xfrm>
          <a:prstGeom prst="roundRect">
            <a:avLst>
              <a:gd name="adj" fmla="val 2669"/>
            </a:avLst>
          </a:prstGeom>
          <a:solidFill>
            <a:srgbClr val="4C5052"/>
          </a:solidFill>
          <a:ln/>
        </p:spPr>
      </p:sp>
      <p:sp>
        <p:nvSpPr>
          <p:cNvPr id="8" name="Text 6"/>
          <p:cNvSpPr/>
          <p:nvPr/>
        </p:nvSpPr>
        <p:spPr>
          <a:xfrm>
            <a:off x="6342400" y="2091333"/>
            <a:ext cx="2126403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Lelkiismeret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6342400" y="2448818"/>
            <a:ext cx="5017764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Belső iránytű a helyes és helytelen között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61475" y="3030538"/>
            <a:ext cx="5357778" cy="956171"/>
          </a:xfrm>
          <a:prstGeom prst="roundRect">
            <a:avLst>
              <a:gd name="adj" fmla="val 2669"/>
            </a:avLst>
          </a:prstGeom>
          <a:solidFill>
            <a:srgbClr val="4C5052"/>
          </a:solidFill>
          <a:ln/>
        </p:spPr>
      </p:sp>
      <p:sp>
        <p:nvSpPr>
          <p:cNvPr id="11" name="Text 9"/>
          <p:cNvSpPr/>
          <p:nvPr/>
        </p:nvSpPr>
        <p:spPr>
          <a:xfrm>
            <a:off x="831532" y="3200598"/>
            <a:ext cx="2126403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Jó modor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831532" y="3558084"/>
            <a:ext cx="5017664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Következetes, udvarias viselkedés minden helyzetben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172343" y="3030538"/>
            <a:ext cx="5357877" cy="956171"/>
          </a:xfrm>
          <a:prstGeom prst="roundRect">
            <a:avLst>
              <a:gd name="adj" fmla="val 2669"/>
            </a:avLst>
          </a:prstGeom>
          <a:solidFill>
            <a:srgbClr val="4C5052"/>
          </a:solidFill>
          <a:ln/>
        </p:spPr>
      </p:sp>
      <p:sp>
        <p:nvSpPr>
          <p:cNvPr id="14" name="Text 12"/>
          <p:cNvSpPr/>
          <p:nvPr/>
        </p:nvSpPr>
        <p:spPr>
          <a:xfrm>
            <a:off x="6342400" y="3200598"/>
            <a:ext cx="2126403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Figyelmesség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6342400" y="3558084"/>
            <a:ext cx="5017764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Mások igényeinek és érzéseinek tisztelete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61475" y="4139803"/>
            <a:ext cx="5357778" cy="956171"/>
          </a:xfrm>
          <a:prstGeom prst="roundRect">
            <a:avLst>
              <a:gd name="adj" fmla="val 2669"/>
            </a:avLst>
          </a:prstGeom>
          <a:solidFill>
            <a:srgbClr val="4C5052"/>
          </a:solidFill>
          <a:ln/>
        </p:spPr>
      </p:sp>
      <p:sp>
        <p:nvSpPr>
          <p:cNvPr id="17" name="Text 15"/>
          <p:cNvSpPr/>
          <p:nvPr/>
        </p:nvSpPr>
        <p:spPr>
          <a:xfrm>
            <a:off x="831532" y="4309864"/>
            <a:ext cx="2126403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Szerénység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31532" y="4667349"/>
            <a:ext cx="5017664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Alázat és mértékletesség a viselkedésben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172343" y="4139803"/>
            <a:ext cx="5357877" cy="956171"/>
          </a:xfrm>
          <a:prstGeom prst="roundRect">
            <a:avLst>
              <a:gd name="adj" fmla="val 2669"/>
            </a:avLst>
          </a:prstGeom>
          <a:solidFill>
            <a:srgbClr val="4C5052"/>
          </a:solidFill>
          <a:ln/>
        </p:spPr>
      </p:sp>
      <p:sp>
        <p:nvSpPr>
          <p:cNvPr id="20" name="Text 18"/>
          <p:cNvSpPr/>
          <p:nvPr/>
        </p:nvSpPr>
        <p:spPr>
          <a:xfrm>
            <a:off x="6342400" y="4309864"/>
            <a:ext cx="2126403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Türelem</a:t>
            </a:r>
            <a:endParaRPr lang="en-US" sz="1650" dirty="0"/>
          </a:p>
        </p:txBody>
      </p:sp>
      <p:sp>
        <p:nvSpPr>
          <p:cNvPr id="21" name="Text 19"/>
          <p:cNvSpPr/>
          <p:nvPr/>
        </p:nvSpPr>
        <p:spPr>
          <a:xfrm>
            <a:off x="6342400" y="4667349"/>
            <a:ext cx="5017764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Nyugalom megőrzése nehéz helyzetekben is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61475" y="5249069"/>
            <a:ext cx="5357778" cy="956171"/>
          </a:xfrm>
          <a:prstGeom prst="roundRect">
            <a:avLst>
              <a:gd name="adj" fmla="val 2669"/>
            </a:avLst>
          </a:prstGeom>
          <a:solidFill>
            <a:srgbClr val="4C5052"/>
          </a:solidFill>
          <a:ln/>
        </p:spPr>
      </p:sp>
      <p:sp>
        <p:nvSpPr>
          <p:cNvPr id="23" name="Text 21"/>
          <p:cNvSpPr/>
          <p:nvPr/>
        </p:nvSpPr>
        <p:spPr>
          <a:xfrm>
            <a:off x="831532" y="5419130"/>
            <a:ext cx="2126403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Önuralom</a:t>
            </a:r>
            <a:endParaRPr lang="en-US" sz="1650" dirty="0"/>
          </a:p>
        </p:txBody>
      </p:sp>
      <p:sp>
        <p:nvSpPr>
          <p:cNvPr id="24" name="Text 22"/>
          <p:cNvSpPr/>
          <p:nvPr/>
        </p:nvSpPr>
        <p:spPr>
          <a:xfrm>
            <a:off x="831532" y="5776615"/>
            <a:ext cx="5017664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Érzelmek és impulzusok kontrollálása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172343" y="5249069"/>
            <a:ext cx="5357877" cy="956171"/>
          </a:xfrm>
          <a:prstGeom prst="roundRect">
            <a:avLst>
              <a:gd name="adj" fmla="val 2669"/>
            </a:avLst>
          </a:prstGeom>
          <a:solidFill>
            <a:srgbClr val="4C5052"/>
          </a:solidFill>
          <a:ln/>
        </p:spPr>
      </p:sp>
      <p:sp>
        <p:nvSpPr>
          <p:cNvPr id="26" name="Text 24"/>
          <p:cNvSpPr/>
          <p:nvPr/>
        </p:nvSpPr>
        <p:spPr>
          <a:xfrm>
            <a:off x="6342400" y="5419130"/>
            <a:ext cx="2126403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Udvariasság</a:t>
            </a:r>
            <a:endParaRPr lang="en-US" sz="1650" dirty="0"/>
          </a:p>
        </p:txBody>
      </p:sp>
      <p:sp>
        <p:nvSpPr>
          <p:cNvPr id="27" name="Text 25"/>
          <p:cNvSpPr/>
          <p:nvPr/>
        </p:nvSpPr>
        <p:spPr>
          <a:xfrm>
            <a:off x="6342400" y="5776615"/>
            <a:ext cx="5017764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Köszöntés, megköszönés, figyelem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570831"/>
            <a:ext cx="7708906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Emberi tulajdonságok — Aktívák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2539504"/>
            <a:ext cx="10868745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 aktív tulajdonságok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D6D9D7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megnyilvánuló cselekvések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ezek azok a viselkedésformák, amelyekkel mások felé közvetlenül kifejezzük tiszteletünket.</a:t>
            </a:r>
            <a:endParaRPr lang="en-US" sz="14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3356967"/>
            <a:ext cx="378014" cy="37802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475" y="3971230"/>
            <a:ext cx="2386151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Köszönés és kézfogás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661475" y="4379913"/>
            <a:ext cx="3465426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Minden találkozás alapja. A kézfogás határozott, de nem erőltetett legyen. Szemkontaktus kísérje.</a:t>
            </a:r>
            <a:endParaRPr lang="en-US" sz="14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63135" y="3356967"/>
            <a:ext cx="378014" cy="37802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363135" y="3971230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Tegezés és magázás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4363135" y="4379913"/>
            <a:ext cx="3465426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megfelelő megszólítás a tisztelet jele. Idősebbeknek, ismeretleneknek mindig magázódjunk.</a:t>
            </a:r>
            <a:endParaRPr lang="en-US" sz="14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64794" y="3356967"/>
            <a:ext cx="378014" cy="37802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064794" y="3971230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Bemutatkozás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8064794" y="4379913"/>
            <a:ext cx="3465426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Nevünket tisztán ejtsük. Bemutatáskor a fiatalabbat mutatjuk be az idősebbnek, a férfit a nőnek.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717550"/>
            <a:ext cx="6913390" cy="39176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013400" y="1450181"/>
            <a:ext cx="1116084" cy="325834"/>
          </a:xfrm>
          <a:prstGeom prst="roundRect">
            <a:avLst>
              <a:gd name="adj" fmla="val 6526"/>
            </a:avLst>
          </a:prstGeom>
          <a:solidFill>
            <a:srgbClr val="110745"/>
          </a:solidFill>
          <a:ln/>
        </p:spPr>
      </p:sp>
      <p:sp>
        <p:nvSpPr>
          <p:cNvPr id="4" name="Text 1"/>
          <p:cNvSpPr/>
          <p:nvPr/>
        </p:nvSpPr>
        <p:spPr>
          <a:xfrm>
            <a:off x="8119661" y="1503263"/>
            <a:ext cx="1513147" cy="2196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10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TESTBESZÉD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8013400" y="1842393"/>
            <a:ext cx="3523070" cy="1107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5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Amit a testünk mond</a:t>
            </a:r>
            <a:endParaRPr lang="en-US" sz="3450" dirty="0"/>
          </a:p>
        </p:txBody>
      </p:sp>
      <p:sp>
        <p:nvSpPr>
          <p:cNvPr id="6" name="Text 3"/>
          <p:cNvSpPr/>
          <p:nvPr/>
        </p:nvSpPr>
        <p:spPr>
          <a:xfrm>
            <a:off x="8013400" y="3115965"/>
            <a:ext cx="3523070" cy="823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Szavainknál gyakran többet árul el rólunk a testtartásunk, a gesztusaink és a szemkontaktusunk.</a:t>
            </a:r>
            <a:endParaRPr lang="en-US" sz="13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5008860"/>
            <a:ext cx="3512157" cy="131832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33923" y="5205115"/>
            <a:ext cx="2215003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Szemkontaktus</a:t>
            </a:r>
            <a:endParaRPr lang="en-US" sz="1700" dirty="0"/>
          </a:p>
        </p:txBody>
      </p:sp>
      <p:sp>
        <p:nvSpPr>
          <p:cNvPr id="9" name="Text 5"/>
          <p:cNvSpPr/>
          <p:nvPr/>
        </p:nvSpPr>
        <p:spPr>
          <a:xfrm>
            <a:off x="933923" y="5581650"/>
            <a:ext cx="3043459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Bizalmat és figyelmet sugároz — de ne bámuljunk.</a:t>
            </a:r>
            <a:endParaRPr lang="en-US" sz="13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39720" y="5008860"/>
            <a:ext cx="3512157" cy="131832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612167" y="5205115"/>
            <a:ext cx="2215003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Tartás</a:t>
            </a:r>
            <a:endParaRPr lang="en-US" sz="1700" dirty="0"/>
          </a:p>
        </p:txBody>
      </p:sp>
      <p:sp>
        <p:nvSpPr>
          <p:cNvPr id="12" name="Text 7"/>
          <p:cNvSpPr/>
          <p:nvPr/>
        </p:nvSpPr>
        <p:spPr>
          <a:xfrm>
            <a:off x="4612167" y="5581650"/>
            <a:ext cx="3043459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Egyenes gerinc, nyitott testtartás — önbizalmat közvetít.</a:t>
            </a:r>
            <a:endParaRPr lang="en-US" sz="13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17964" y="5008860"/>
            <a:ext cx="3512157" cy="131832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290412" y="5205115"/>
            <a:ext cx="2215003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Gesztusok</a:t>
            </a:r>
            <a:endParaRPr lang="en-US" sz="1700" dirty="0"/>
          </a:p>
        </p:txBody>
      </p:sp>
      <p:sp>
        <p:nvSpPr>
          <p:cNvPr id="15" name="Text 9"/>
          <p:cNvSpPr/>
          <p:nvPr/>
        </p:nvSpPr>
        <p:spPr>
          <a:xfrm>
            <a:off x="8290412" y="5581650"/>
            <a:ext cx="3043459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Mértéktartó kézmozdulatok erősítik a mondandót.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773113"/>
            <a:ext cx="6861400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5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Étkezési illemszabályok — Alapok</a:t>
            </a:r>
            <a:endParaRPr lang="en-US" sz="3150" dirty="0"/>
          </a:p>
        </p:txBody>
      </p:sp>
      <p:sp>
        <p:nvSpPr>
          <p:cNvPr id="4" name="Shape 1"/>
          <p:cNvSpPr/>
          <p:nvPr/>
        </p:nvSpPr>
        <p:spPr>
          <a:xfrm>
            <a:off x="5233360" y="1479947"/>
            <a:ext cx="6296860" cy="1167705"/>
          </a:xfrm>
          <a:prstGeom prst="roundRect">
            <a:avLst>
              <a:gd name="adj" fmla="val 2064"/>
            </a:avLst>
          </a:prstGeom>
          <a:solidFill>
            <a:srgbClr val="2D3133"/>
          </a:solidFill>
          <a:ln w="19050">
            <a:solidFill>
              <a:srgbClr val="65696B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13041" y="1659632"/>
            <a:ext cx="2008236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🪑</a:t>
            </a:r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Főhely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5413041" y="1992511"/>
            <a:ext cx="5937498" cy="475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házigazda jobb és bal oldalán, illetve a bejárattal szemben ülnek a megtisztelt vendégek.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5233360" y="2784177"/>
            <a:ext cx="6296860" cy="929977"/>
          </a:xfrm>
          <a:prstGeom prst="roundRect">
            <a:avLst>
              <a:gd name="adj" fmla="val 2591"/>
            </a:avLst>
          </a:prstGeom>
          <a:solidFill>
            <a:srgbClr val="2D3133"/>
          </a:solidFill>
          <a:ln w="19050">
            <a:solidFill>
              <a:srgbClr val="65696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13041" y="2963863"/>
            <a:ext cx="2008236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🧂</a:t>
            </a:r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Sózás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5413041" y="3296741"/>
            <a:ext cx="5937498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sót mindig kanállal szedjük — soha ne rázzuk közvetlenül az ételre.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5233360" y="3850680"/>
            <a:ext cx="6296860" cy="929977"/>
          </a:xfrm>
          <a:prstGeom prst="roundRect">
            <a:avLst>
              <a:gd name="adj" fmla="val 2591"/>
            </a:avLst>
          </a:prstGeom>
          <a:solidFill>
            <a:srgbClr val="2D3133"/>
          </a:solidFill>
          <a:ln w="19050">
            <a:solidFill>
              <a:srgbClr val="65696B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13041" y="4030365"/>
            <a:ext cx="2008236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🍽️</a:t>
            </a:r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Evőeszköz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5413041" y="4363244"/>
            <a:ext cx="5937498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 evőeszközt nem törölgetjük a szalvétába — ha szükséges, cseréljünk.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5233360" y="4917182"/>
            <a:ext cx="6296860" cy="1167705"/>
          </a:xfrm>
          <a:prstGeom prst="roundRect">
            <a:avLst>
              <a:gd name="adj" fmla="val 2064"/>
            </a:avLst>
          </a:prstGeom>
          <a:solidFill>
            <a:srgbClr val="2D3133"/>
          </a:solidFill>
          <a:ln w="19050">
            <a:solidFill>
              <a:srgbClr val="65696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413041" y="5096867"/>
            <a:ext cx="2008236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☕</a:t>
            </a:r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Csésze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5413041" y="5429746"/>
            <a:ext cx="5937498" cy="475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12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csészét a fülénél fogva emeljük a szánkhoz. A ruhaszalvétát étkezés开始时 térdre helyezzük.</a:t>
            </a:r>
            <a:endParaRPr lang="zh-CN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37964"/>
            <a:ext cx="8286840" cy="5445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0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Étkezési illemszabályok — Szervírozás</a:t>
            </a:r>
            <a:endParaRPr lang="en-US" sz="3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504057"/>
            <a:ext cx="6915870" cy="391904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008737" y="2853531"/>
            <a:ext cx="2787679" cy="272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Helyes szervírozás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8008737" y="3286323"/>
            <a:ext cx="3527734" cy="8033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3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tálcáról mindig </a:t>
            </a:r>
            <a:pPr algn="l" indent="0" marL="0">
              <a:lnSpc>
                <a:spcPct val="128000"/>
              </a:lnSpc>
              <a:buNone/>
            </a:pPr>
            <a:r>
              <a:rPr lang="en-US" sz="1350" b="1" dirty="0">
                <a:solidFill>
                  <a:srgbClr val="D6D9D7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szervízeszközzel</a:t>
            </a:r>
            <a:pPr algn="l" indent="0" marL="0">
              <a:lnSpc>
                <a:spcPct val="128000"/>
              </a:lnSpc>
              <a:buNone/>
            </a:pPr>
            <a:r>
              <a:rPr lang="en-US" sz="13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szedünk — soha ne a saját evőeszközünkkel nyúljunk a közös tálba.</a:t>
            </a:r>
            <a:endParaRPr lang="en-US" sz="13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6759" y="5793135"/>
            <a:ext cx="261336" cy="26134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227702" y="5784453"/>
            <a:ext cx="2922812" cy="5355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3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sót kanállal szedjük, nem rázogatjuk</a:t>
            </a:r>
            <a:endParaRPr lang="en-US" sz="13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16513" y="5793135"/>
            <a:ext cx="261336" cy="26134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917456" y="5784453"/>
            <a:ext cx="2922911" cy="5355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3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Közös ételnél először a vendégeket kínáljuk</a:t>
            </a:r>
            <a:endParaRPr lang="en-US" sz="13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06366" y="5793135"/>
            <a:ext cx="261336" cy="26134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607309" y="5784453"/>
            <a:ext cx="2922911" cy="5355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3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tálalóeszközt az edény mellé helyezzük vissza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50763"/>
            <a:ext cx="4383573" cy="3046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0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Étkezési illemszabályok — Terítés</a:t>
            </a:r>
            <a:endParaRPr lang="en-US" sz="19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987127"/>
            <a:ext cx="6981452" cy="39562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886999" y="2748459"/>
            <a:ext cx="2073620" cy="152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A helyes terítés sorrendje</a:t>
            </a:r>
            <a:endParaRPr lang="en-US" sz="950" dirty="0"/>
          </a:p>
        </p:txBody>
      </p:sp>
      <p:sp>
        <p:nvSpPr>
          <p:cNvPr id="5" name="Text 2"/>
          <p:cNvSpPr/>
          <p:nvPr/>
        </p:nvSpPr>
        <p:spPr>
          <a:xfrm>
            <a:off x="7886999" y="2950964"/>
            <a:ext cx="3649472" cy="2361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7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terítés az étkezés menetének tükre. A tányérok és evőeszközök elhelyezése logikus rendszert követ.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661475" y="5056287"/>
            <a:ext cx="194861" cy="12174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D6D9D7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01</a:t>
            </a:r>
            <a:endParaRPr lang="en-US" sz="750" dirty="0"/>
          </a:p>
        </p:txBody>
      </p:sp>
      <p:sp>
        <p:nvSpPr>
          <p:cNvPr id="7" name="Shape 4"/>
          <p:cNvSpPr/>
          <p:nvPr/>
        </p:nvSpPr>
        <p:spPr>
          <a:xfrm>
            <a:off x="661475" y="5209084"/>
            <a:ext cx="5409271" cy="12700"/>
          </a:xfrm>
          <a:prstGeom prst="rect">
            <a:avLst/>
          </a:prstGeom>
          <a:solidFill>
            <a:srgbClr val="AC9EF5"/>
          </a:solidFill>
          <a:ln/>
        </p:spPr>
      </p:sp>
      <p:sp>
        <p:nvSpPr>
          <p:cNvPr id="8" name="Text 5"/>
          <p:cNvSpPr/>
          <p:nvPr/>
        </p:nvSpPr>
        <p:spPr>
          <a:xfrm>
            <a:off x="661475" y="5283200"/>
            <a:ext cx="1218277" cy="152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Lapostányér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661475" y="5465564"/>
            <a:ext cx="5409271" cy="118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7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Alapozó tányér, amelyre a mélytányér kerül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6120949" y="5056287"/>
            <a:ext cx="194861" cy="12174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D6D9D7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02</a:t>
            </a:r>
            <a:endParaRPr lang="en-US" sz="750" dirty="0"/>
          </a:p>
        </p:txBody>
      </p:sp>
      <p:sp>
        <p:nvSpPr>
          <p:cNvPr id="11" name="Shape 8"/>
          <p:cNvSpPr/>
          <p:nvPr/>
        </p:nvSpPr>
        <p:spPr>
          <a:xfrm>
            <a:off x="6120949" y="5209084"/>
            <a:ext cx="5409271" cy="12700"/>
          </a:xfrm>
          <a:prstGeom prst="rect">
            <a:avLst/>
          </a:prstGeom>
          <a:solidFill>
            <a:srgbClr val="AC9EF5"/>
          </a:solidFill>
          <a:ln/>
        </p:spPr>
      </p:sp>
      <p:sp>
        <p:nvSpPr>
          <p:cNvPr id="12" name="Text 9"/>
          <p:cNvSpPr/>
          <p:nvPr/>
        </p:nvSpPr>
        <p:spPr>
          <a:xfrm>
            <a:off x="6120949" y="5283200"/>
            <a:ext cx="1218277" cy="152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Mélytányér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6120949" y="5465564"/>
            <a:ext cx="5409271" cy="118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7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lapostányér tetejére helyezve, leveshez vagy főételhez</a:t>
            </a:r>
            <a:endParaRPr lang="en-US" sz="750" dirty="0"/>
          </a:p>
        </p:txBody>
      </p:sp>
      <p:sp>
        <p:nvSpPr>
          <p:cNvPr id="14" name="Text 11"/>
          <p:cNvSpPr/>
          <p:nvPr/>
        </p:nvSpPr>
        <p:spPr>
          <a:xfrm>
            <a:off x="661475" y="5706864"/>
            <a:ext cx="194861" cy="12174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D6D9D7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03</a:t>
            </a:r>
            <a:endParaRPr lang="en-US" sz="750" dirty="0"/>
          </a:p>
        </p:txBody>
      </p:sp>
      <p:sp>
        <p:nvSpPr>
          <p:cNvPr id="15" name="Shape 12"/>
          <p:cNvSpPr/>
          <p:nvPr/>
        </p:nvSpPr>
        <p:spPr>
          <a:xfrm>
            <a:off x="661475" y="5859661"/>
            <a:ext cx="5409271" cy="12700"/>
          </a:xfrm>
          <a:prstGeom prst="rect">
            <a:avLst/>
          </a:prstGeom>
          <a:solidFill>
            <a:srgbClr val="AC9EF5"/>
          </a:solidFill>
          <a:ln/>
        </p:spPr>
      </p:sp>
      <p:sp>
        <p:nvSpPr>
          <p:cNvPr id="16" name="Text 13"/>
          <p:cNvSpPr/>
          <p:nvPr/>
        </p:nvSpPr>
        <p:spPr>
          <a:xfrm>
            <a:off x="661475" y="5933777"/>
            <a:ext cx="1218277" cy="152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Evőeszközök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661475" y="6116141"/>
            <a:ext cx="5409271" cy="118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7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Kívülről befelé haladva: leves, előétel, főétel</a:t>
            </a:r>
            <a:endParaRPr lang="en-US" sz="750" dirty="0"/>
          </a:p>
        </p:txBody>
      </p:sp>
      <p:sp>
        <p:nvSpPr>
          <p:cNvPr id="18" name="Text 15"/>
          <p:cNvSpPr/>
          <p:nvPr/>
        </p:nvSpPr>
        <p:spPr>
          <a:xfrm>
            <a:off x="6120949" y="5706864"/>
            <a:ext cx="194861" cy="12174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D6D9D7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04</a:t>
            </a:r>
            <a:endParaRPr lang="en-US" sz="750" dirty="0"/>
          </a:p>
        </p:txBody>
      </p:sp>
      <p:sp>
        <p:nvSpPr>
          <p:cNvPr id="19" name="Shape 16"/>
          <p:cNvSpPr/>
          <p:nvPr/>
        </p:nvSpPr>
        <p:spPr>
          <a:xfrm>
            <a:off x="6120949" y="5859661"/>
            <a:ext cx="5409271" cy="12700"/>
          </a:xfrm>
          <a:prstGeom prst="rect">
            <a:avLst/>
          </a:prstGeom>
          <a:solidFill>
            <a:srgbClr val="AC9EF5"/>
          </a:solidFill>
          <a:ln/>
        </p:spPr>
      </p:sp>
      <p:sp>
        <p:nvSpPr>
          <p:cNvPr id="20" name="Text 17"/>
          <p:cNvSpPr/>
          <p:nvPr/>
        </p:nvSpPr>
        <p:spPr>
          <a:xfrm>
            <a:off x="6120949" y="5933777"/>
            <a:ext cx="1218277" cy="152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Poharak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6120949" y="6116141"/>
            <a:ext cx="5409271" cy="118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7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Jobb felső sarok: víz, bor, pezsgő — sorban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864096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Étkezési illemszabályok — Viselkedés az asztalnál</a:t>
            </a:r>
            <a:endParaRPr lang="en-US" sz="3700" dirty="0"/>
          </a:p>
        </p:txBody>
      </p:sp>
      <p:sp>
        <p:nvSpPr>
          <p:cNvPr id="4" name="Shape 1"/>
          <p:cNvSpPr/>
          <p:nvPr/>
        </p:nvSpPr>
        <p:spPr>
          <a:xfrm>
            <a:off x="5233360" y="2328863"/>
            <a:ext cx="6296860" cy="3664942"/>
          </a:xfrm>
          <a:prstGeom prst="roundRect">
            <a:avLst>
              <a:gd name="adj" fmla="val 774"/>
            </a:avLst>
          </a:prstGeom>
          <a:solidFill>
            <a:srgbClr val="4C5052"/>
          </a:solidFill>
          <a:ln/>
        </p:spPr>
      </p:sp>
      <p:sp>
        <p:nvSpPr>
          <p:cNvPr id="5" name="Shape 2"/>
          <p:cNvSpPr/>
          <p:nvPr/>
        </p:nvSpPr>
        <p:spPr>
          <a:xfrm>
            <a:off x="5233360" y="2328863"/>
            <a:ext cx="6296860" cy="1832471"/>
          </a:xfrm>
          <a:prstGeom prst="rect">
            <a:avLst/>
          </a:prstGeom>
          <a:solidFill>
            <a:srgbClr val="4C5052"/>
          </a:solidFill>
          <a:ln/>
        </p:spPr>
      </p:sp>
      <p:sp>
        <p:nvSpPr>
          <p:cNvPr id="6" name="Text 3"/>
          <p:cNvSpPr/>
          <p:nvPr/>
        </p:nvSpPr>
        <p:spPr>
          <a:xfrm>
            <a:off x="5422367" y="2517874"/>
            <a:ext cx="2362637" cy="301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Amit tegyünk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5422367" y="2932906"/>
            <a:ext cx="5918846" cy="10394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Evés közben az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dirty="0">
                <a:solidFill>
                  <a:srgbClr val="D6D9D7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asztal fölé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hajolunk, nem a tányérba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kanalat a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dirty="0">
                <a:solidFill>
                  <a:srgbClr val="D6D9D7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keskenyedő feléből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merítjük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Csendesen, mértékkel fogyasztunk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5233360" y="4161334"/>
            <a:ext cx="6296860" cy="1832471"/>
          </a:xfrm>
          <a:prstGeom prst="rect">
            <a:avLst/>
          </a:prstGeom>
          <a:solidFill>
            <a:srgbClr val="4C5052"/>
          </a:solidFill>
          <a:ln/>
        </p:spPr>
      </p:sp>
      <p:sp>
        <p:nvSpPr>
          <p:cNvPr id="9" name="Shape 6"/>
          <p:cNvSpPr/>
          <p:nvPr/>
        </p:nvSpPr>
        <p:spPr>
          <a:xfrm>
            <a:off x="5233360" y="4161334"/>
            <a:ext cx="6296860" cy="25400"/>
          </a:xfrm>
          <a:prstGeom prst="roundRect">
            <a:avLst>
              <a:gd name="adj" fmla="val 111625"/>
            </a:avLst>
          </a:prstGeom>
          <a:solidFill>
            <a:srgbClr val="65696B"/>
          </a:solidFill>
          <a:ln/>
        </p:spPr>
      </p:sp>
      <p:sp>
        <p:nvSpPr>
          <p:cNvPr id="10" name="Text 7"/>
          <p:cNvSpPr/>
          <p:nvPr/>
        </p:nvSpPr>
        <p:spPr>
          <a:xfrm>
            <a:off x="5422367" y="4350345"/>
            <a:ext cx="2362637" cy="301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Amit kerüljünk</a:t>
            </a:r>
            <a:endParaRPr lang="en-US" sz="1850" dirty="0"/>
          </a:p>
        </p:txBody>
      </p:sp>
      <p:sp>
        <p:nvSpPr>
          <p:cNvPr id="11" name="Text 8"/>
          <p:cNvSpPr/>
          <p:nvPr/>
        </p:nvSpPr>
        <p:spPr>
          <a:xfrm>
            <a:off x="5422367" y="4765377"/>
            <a:ext cx="5918846" cy="10394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Nem illik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dirty="0">
                <a:solidFill>
                  <a:srgbClr val="D6D9D7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feküdni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 székben vagy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dirty="0">
                <a:solidFill>
                  <a:srgbClr val="D6D9D7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könyökölni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kanalat nem szürcsöljük, nem merítjük tele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Kést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dirty="0">
                <a:solidFill>
                  <a:srgbClr val="D6D9D7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tilos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kanalat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dirty="0">
                <a:solidFill>
                  <a:srgbClr val="D6D9D7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nem illik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lenyalni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2026-06-24T07:28:10Z</dcterms:created>
  <dcterms:modified xsi:type="dcterms:W3CDTF">2026-06-24T07:28:10Z</dcterms:modified>
</cp:coreProperties>
</file>