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Bricolage Grotesque ExtraBold" panose="020B0604020202020204" charset="0"/>
      <p:regular r:id="rId13"/>
    </p:embeddedFont>
    <p:embeddedFont>
      <p:font typeface="Montserrat" panose="00000500000000000000" pitchFamily="2" charset="-18"/>
      <p:regular r:id="rId14"/>
    </p:embeddedFont>
    <p:embeddedFont>
      <p:font typeface="Montserrat Bold" panose="020B0604020202020204" charset="-18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2" d="100"/>
          <a:sy n="152" d="100"/>
        </p:scale>
        <p:origin x="44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72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-3-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-3-3.svg"/><Relationship Id="rId5" Type="http://schemas.openxmlformats.org/officeDocument/2006/relationships/image" Target="../media/image-3-3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-7-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-7-3.svg"/><Relationship Id="rId4" Type="http://schemas.openxmlformats.org/officeDocument/2006/relationships/image" Target="../media/image14.png"/><Relationship Id="rId9" Type="http://schemas.openxmlformats.org/officeDocument/2006/relationships/image" Target="../media/image-7-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191369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Arany János: Ágnes asszony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2289944"/>
            <a:ext cx="4722763" cy="1222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Bűn és elmebaj tragédiája</a:t>
            </a:r>
            <a:endParaRPr lang="en-US" sz="3850" dirty="0"/>
          </a:p>
        </p:txBody>
      </p:sp>
      <p:sp>
        <p:nvSpPr>
          <p:cNvPr id="5" name="Text 2"/>
          <p:cNvSpPr/>
          <p:nvPr/>
        </p:nvSpPr>
        <p:spPr>
          <a:xfrm>
            <a:off x="496119" y="3725317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Balladaelemzés — 11. évfolyam, Technikum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63854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Összegzés: Az irgalom atyja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25119" y="1737122"/>
            <a:ext cx="4722763" cy="2767757"/>
          </a:xfrm>
          <a:prstGeom prst="roundRect">
            <a:avLst>
              <a:gd name="adj" fmla="val 2151"/>
            </a:avLst>
          </a:prstGeom>
          <a:solidFill>
            <a:srgbClr val="282D5E"/>
          </a:solidFill>
          <a:ln/>
        </p:spPr>
      </p:sp>
      <p:sp>
        <p:nvSpPr>
          <p:cNvPr id="5" name="Shape 2"/>
          <p:cNvSpPr/>
          <p:nvPr/>
        </p:nvSpPr>
        <p:spPr>
          <a:xfrm>
            <a:off x="3925119" y="1737122"/>
            <a:ext cx="2361381" cy="1724099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6" name="Text 3"/>
          <p:cNvSpPr/>
          <p:nvPr/>
        </p:nvSpPr>
        <p:spPr>
          <a:xfrm>
            <a:off x="4066877" y="187888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Bűnhődés életen át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066877" y="2185392"/>
            <a:ext cx="207786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legszigorúbb ítélet nem a börtön — hanem az örök lelkiismeret-furdalás, amit Ágnes visel.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286500" y="1737122"/>
            <a:ext cx="2361381" cy="1724099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9" name="Shape 6"/>
          <p:cNvSpPr/>
          <p:nvPr/>
        </p:nvSpPr>
        <p:spPr>
          <a:xfrm>
            <a:off x="6286500" y="1737122"/>
            <a:ext cx="19050" cy="1724099"/>
          </a:xfrm>
          <a:prstGeom prst="roundRect">
            <a:avLst>
              <a:gd name="adj" fmla="val 312558"/>
            </a:avLst>
          </a:prstGeom>
          <a:solidFill>
            <a:srgbClr val="414677"/>
          </a:solidFill>
          <a:ln/>
        </p:spPr>
      </p:sp>
      <p:sp>
        <p:nvSpPr>
          <p:cNvPr id="10" name="Text 7"/>
          <p:cNvSpPr/>
          <p:nvPr/>
        </p:nvSpPr>
        <p:spPr>
          <a:xfrm>
            <a:off x="6428259" y="187888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Arany zsenialitása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28259" y="2185392"/>
            <a:ext cx="2077864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Hogyan lesz egy paraszti sorsból egyetemes emberi dráma? A részletek erejével és a szimbólumok mélységével.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25119" y="3461221"/>
            <a:ext cx="4722763" cy="1043657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13" name="Shape 10"/>
          <p:cNvSpPr/>
          <p:nvPr/>
        </p:nvSpPr>
        <p:spPr>
          <a:xfrm>
            <a:off x="3925119" y="3461221"/>
            <a:ext cx="4722763" cy="19050"/>
          </a:xfrm>
          <a:prstGeom prst="roundRect">
            <a:avLst>
              <a:gd name="adj" fmla="val 312558"/>
            </a:avLst>
          </a:prstGeom>
          <a:solidFill>
            <a:srgbClr val="414677"/>
          </a:solidFill>
          <a:ln/>
        </p:spPr>
      </p:sp>
      <p:sp>
        <p:nvSpPr>
          <p:cNvPr id="14" name="Text 11"/>
          <p:cNvSpPr/>
          <p:nvPr/>
        </p:nvSpPr>
        <p:spPr>
          <a:xfrm>
            <a:off x="4066877" y="3602980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Zárógondolat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066877" y="3909492"/>
            <a:ext cx="44392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lepedő foltja</a:t>
            </a: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az emberi lelkiismeret örök metaforája — mindenki hordoz egyet, amit nem tud kimosni.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567705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ballada születése: Az 1853-as korszak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496119" y="1666280"/>
            <a:ext cx="2290465" cy="1724099"/>
          </a:xfrm>
          <a:prstGeom prst="roundRect">
            <a:avLst>
              <a:gd name="adj" fmla="val 3454"/>
            </a:avLst>
          </a:prstGeom>
          <a:solidFill>
            <a:srgbClr val="282D5E"/>
          </a:solidFill>
          <a:ln/>
        </p:spPr>
      </p:sp>
      <p:sp>
        <p:nvSpPr>
          <p:cNvPr id="5" name="Text 2"/>
          <p:cNvSpPr/>
          <p:nvPr/>
        </p:nvSpPr>
        <p:spPr>
          <a:xfrm>
            <a:off x="637877" y="180803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Nagykőrösi évek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37877" y="2114550"/>
            <a:ext cx="2006947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1851–1860: a passzív ellenállás és a lélekrajz korszaka. Arany a szabadságharc utáni kiábrándultságban alkot.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2928342" y="1666280"/>
            <a:ext cx="2290539" cy="1724099"/>
          </a:xfrm>
          <a:prstGeom prst="roundRect">
            <a:avLst>
              <a:gd name="adj" fmla="val 3454"/>
            </a:avLst>
          </a:prstGeom>
          <a:solidFill>
            <a:srgbClr val="282D5E"/>
          </a:solidFill>
          <a:ln/>
        </p:spPr>
      </p:sp>
      <p:sp>
        <p:nvSpPr>
          <p:cNvPr id="8" name="Text 5"/>
          <p:cNvSpPr/>
          <p:nvPr/>
        </p:nvSpPr>
        <p:spPr>
          <a:xfrm>
            <a:off x="3070101" y="180803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műfaj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70101" y="2114550"/>
            <a:ext cx="200702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Tragédia dalban elbeszélve — sűrített cselekmény, balladai homály, drámai feszültség.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532138"/>
            <a:ext cx="4722763" cy="1043657"/>
          </a:xfrm>
          <a:prstGeom prst="roundRect">
            <a:avLst>
              <a:gd name="adj" fmla="val 5705"/>
            </a:avLst>
          </a:prstGeom>
          <a:solidFill>
            <a:srgbClr val="282D5E"/>
          </a:solidFill>
          <a:ln/>
        </p:spPr>
      </p:sp>
      <p:sp>
        <p:nvSpPr>
          <p:cNvPr id="11" name="Text 8"/>
          <p:cNvSpPr/>
          <p:nvPr/>
        </p:nvSpPr>
        <p:spPr>
          <a:xfrm>
            <a:off x="637877" y="367389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Az ihlet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37877" y="3980408"/>
            <a:ext cx="4439245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Arany egy szótlanul mosó parasztasszonyt látott a pataknál — ez a kép indította el a vers születését.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4337"/>
            <a:ext cx="6166991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cselekmény kezdete: A bűn árnyéka</a:t>
            </a:r>
            <a:endParaRPr lang="en-US" sz="2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68772"/>
            <a:ext cx="5194622" cy="294359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5992713" y="1069777"/>
            <a:ext cx="2659931" cy="111077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85967" y="1205880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terv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6185967" y="1500857"/>
            <a:ext cx="233057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Ágnes asszony férje meggyilkolását tervezi — a szeretőjével való együttlét reményében.</a:t>
            </a:r>
            <a:endParaRPr lang="en-US" sz="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992713" y="2285181"/>
            <a:ext cx="2659931" cy="111077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185967" y="2421285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tett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6185967" y="2716262"/>
            <a:ext cx="233057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gyilkosság megtörténik, de a lelkiismeret-furdalás azonnal megjelenik: a véres lepedő foltja.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992713" y="3500586"/>
            <a:ext cx="2659931" cy="111077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185967" y="3636690"/>
            <a:ext cx="1522884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homály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6185967" y="3931667"/>
            <a:ext cx="2330574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balladai technika: a bűn fokozatosan tárul fel, az olvasó fokozatosan érti meg a történetet.</a:t>
            </a:r>
            <a:endParaRPr lang="en-US" sz="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32346"/>
            <a:ext cx="4722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börtön és a tárgyalás: A lélek összeomlása</a:t>
            </a:r>
            <a:endParaRPr lang="en-US" sz="27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1490142"/>
            <a:ext cx="686619" cy="100153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315715" y="1627436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Letartóztatás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1315715" y="1921743"/>
            <a:ext cx="3903166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Ágnest elfogják, szembe kell néznie a törvénnyel és a társadalom ítéletével.</a:t>
            </a:r>
            <a:endParaRPr lang="en-US" sz="10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119" y="2491680"/>
            <a:ext cx="686619" cy="100153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315715" y="2628974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rögeszme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1315715" y="2923282"/>
            <a:ext cx="3903166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börtön falai között csak egy dolog él benne: a </a:t>
            </a:r>
            <a:r>
              <a:rPr lang="en-US" sz="10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véres lepedő foltja</a:t>
            </a:r>
            <a:r>
              <a:rPr lang="en-US" sz="10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amit mosni akar.</a:t>
            </a:r>
            <a:endParaRPr lang="en-US" sz="10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119" y="3493219"/>
            <a:ext cx="686619" cy="121786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315715" y="3630513"/>
            <a:ext cx="17166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Az összeomlás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1315715" y="3924821"/>
            <a:ext cx="3903166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megőrülés nem gyengeség — a lelkiismeret elfojtásának végső eszköze, a tudat védelmi mechanizmusa.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3359200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tárgyalóterem: Bírói szánalom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96119" y="2385566"/>
            <a:ext cx="1370930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Az ítélet színtere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96119" y="2537445"/>
            <a:ext cx="3986733" cy="177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tisztes ősz bírák szembesülnek egy összetört lélekkel. Ágnes nem fogja fel az ítéletet — csak a mosás vágya él benne.</a:t>
            </a:r>
            <a:endParaRPr lang="en-US" sz="550" dirty="0"/>
          </a:p>
        </p:txBody>
      </p:sp>
      <p:sp>
        <p:nvSpPr>
          <p:cNvPr id="5" name="Shape 3"/>
          <p:cNvSpPr/>
          <p:nvPr/>
        </p:nvSpPr>
        <p:spPr>
          <a:xfrm>
            <a:off x="496119" y="2756892"/>
            <a:ext cx="3986733" cy="281285"/>
          </a:xfrm>
          <a:prstGeom prst="roundRect">
            <a:avLst>
              <a:gd name="adj" fmla="val 10915"/>
            </a:avLst>
          </a:prstGeom>
          <a:solidFill>
            <a:srgbClr val="670D7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93" y="2850877"/>
            <a:ext cx="91306" cy="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3574" y="2808982"/>
            <a:ext cx="3676204" cy="177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Erkölcsi olvasat:</a:t>
            </a:r>
            <a:r>
              <a:rPr lang="en-US" sz="5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megőrülés egyszerre a legnagyobb büntetés és az isteni irgalom eszköze. Ágnes nem szabadul, de nem is szenved tudatosan.</a:t>
            </a:r>
            <a:endParaRPr lang="en-US" sz="5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911" y="720849"/>
            <a:ext cx="3986733" cy="398673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9901"/>
            <a:ext cx="5257056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körkörös szerkezet jelentése</a:t>
            </a:r>
            <a:endParaRPr lang="en-US" sz="2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019324"/>
            <a:ext cx="8151763" cy="32158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764229" y="2133075"/>
            <a:ext cx="1621640" cy="220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Patakpart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764229" y="2416464"/>
            <a:ext cx="1621640" cy="333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Kezdet: a jelen és múlt találkozása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3780309" y="2504226"/>
            <a:ext cx="1621640" cy="220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Bűn és börtön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3780309" y="2787615"/>
            <a:ext cx="1621640" cy="3336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Közép: bűn terhe és megkötözöttség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819923" y="2133075"/>
            <a:ext cx="1621641" cy="220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Visszatérés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5819923" y="2416464"/>
            <a:ext cx="1621641" cy="333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Lezárás: kör bezárul, örök ismétlődés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496119" y="4361706"/>
            <a:ext cx="8151763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ballada lezárása a múltba vezet vissza: Ágnes újra a patakparton áll. Ez nem szabadulás — az </a:t>
            </a:r>
            <a:r>
              <a:rPr lang="en-US" sz="950" b="1" dirty="0">
                <a:solidFill>
                  <a:srgbClr val="E5DCE6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örök jelen</a:t>
            </a: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szimbóluma. Az asszony sosem szabadulhat a bűntől, a kör bezárul, és a történet örökké ismétlődik.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69565"/>
            <a:ext cx="5134719" cy="3737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Szimbólumok a ballada nyelvén</a:t>
            </a:r>
            <a:endParaRPr lang="en-US" sz="23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25119" y="1094705"/>
            <a:ext cx="298996" cy="29899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925119" y="1519833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Fehér lepedő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3925119" y="1767185"/>
            <a:ext cx="4722763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9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tisztaság és a bűn ellentéte. Amit mosni akar, az maga a lelkiismeret — a fehér sosem lesz tiszta újra.</a:t>
            </a:r>
            <a:endParaRPr lang="en-US" sz="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925119" y="2321719"/>
            <a:ext cx="298996" cy="29899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925119" y="2746846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Vérfolt</a:t>
            </a:r>
            <a:endParaRPr lang="en-US" sz="1150" dirty="0"/>
          </a:p>
        </p:txBody>
      </p:sp>
      <p:sp>
        <p:nvSpPr>
          <p:cNvPr id="9" name="Text 4"/>
          <p:cNvSpPr/>
          <p:nvPr/>
        </p:nvSpPr>
        <p:spPr>
          <a:xfrm>
            <a:off x="3925119" y="2994199"/>
            <a:ext cx="4722763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9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Az elfojthatatlan bűntudat szimbóluma. A tudatalatti mélye, ami nem mosható ki — örökre ott marad.</a:t>
            </a:r>
            <a:endParaRPr lang="en-US" sz="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25119" y="3548732"/>
            <a:ext cx="298996" cy="29899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925119" y="3973860"/>
            <a:ext cx="1495202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Patak</a:t>
            </a:r>
            <a:endParaRPr lang="en-US" sz="1150" dirty="0"/>
          </a:p>
        </p:txBody>
      </p:sp>
      <p:sp>
        <p:nvSpPr>
          <p:cNvPr id="12" name="Text 6"/>
          <p:cNvSpPr/>
          <p:nvPr/>
        </p:nvSpPr>
        <p:spPr>
          <a:xfrm>
            <a:off x="3925119" y="4221212"/>
            <a:ext cx="4722763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9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megtisztulás hiábavalósága. Az idő és az őrület folyása — a víz nem mossa le a bűnt.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2924"/>
            <a:ext cx="4661669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ballada lélektani úttörése</a:t>
            </a:r>
            <a:endParaRPr lang="en-US" sz="2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75618"/>
            <a:ext cx="5192688" cy="2942481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996136" y="1085255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282D5E"/>
          </a:solidFill>
          <a:ln/>
        </p:spPr>
      </p:sp>
      <p:sp>
        <p:nvSpPr>
          <p:cNvPr id="5" name="Text 2"/>
          <p:cNvSpPr/>
          <p:nvPr/>
        </p:nvSpPr>
        <p:spPr>
          <a:xfrm>
            <a:off x="6042645" y="1108509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383685" y="1127894"/>
            <a:ext cx="226888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 tudatalatti korai felfedezése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83685" y="1624087"/>
            <a:ext cx="2268885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Arany évtizedekkel Freud előtt ábrázolja, hogyan zárja ki a tudat a traumát.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5996136" y="2399258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282D5E"/>
          </a:solidFill>
          <a:ln/>
        </p:spPr>
      </p:sp>
      <p:sp>
        <p:nvSpPr>
          <p:cNvPr id="9" name="Text 6"/>
          <p:cNvSpPr/>
          <p:nvPr/>
        </p:nvSpPr>
        <p:spPr>
          <a:xfrm>
            <a:off x="6042645" y="2422513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383685" y="2441897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Cenzúrázó elme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383685" y="2744242"/>
            <a:ext cx="2268885" cy="558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psziché védekező mechanizmusa: a negatív emlékek kiszorítása — az őrület mint menedék.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5996136" y="3519413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282D5E"/>
          </a:solidFill>
          <a:ln/>
        </p:spPr>
      </p:sp>
      <p:sp>
        <p:nvSpPr>
          <p:cNvPr id="13" name="Text 10"/>
          <p:cNvSpPr/>
          <p:nvPr/>
        </p:nvSpPr>
        <p:spPr>
          <a:xfrm>
            <a:off x="6042645" y="3542667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383685" y="3562052"/>
            <a:ext cx="18777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Barta János értelmezése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383685" y="3864397"/>
            <a:ext cx="2268885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9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vér látványa mint megrázkódtatásszerű kiváltó ok — a trauma pillanata, ami elindítja az összeomlást.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47155"/>
            <a:ext cx="732226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EEAEF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Az Ágnes-projekt: Tanulói perspektívák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773659"/>
            <a:ext cx="1507480" cy="93166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2882503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Kreatív feldolgozás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96119" y="3189015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Napló, hír és kreatív írás formájában — a ballada utóélete a mai diákok kezében.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1773659"/>
            <a:ext cx="1507480" cy="93166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272433" y="2882503"/>
            <a:ext cx="1897559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Modern megközelítés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272433" y="3189015"/>
            <a:ext cx="259913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bűn előzményeinek elemzése technikumi szempontból: társadalmi nyomás, döntéshelyzetek, következmények.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1773659"/>
            <a:ext cx="1507480" cy="93166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048747" y="2882503"/>
            <a:ext cx="190939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5DCE6"/>
                </a:solidFill>
                <a:latin typeface="Bricolage Grotesque ExtraBold" pitchFamily="34" charset="0"/>
                <a:ea typeface="Bricolage Grotesque ExtraBold" pitchFamily="34" charset="-122"/>
                <a:cs typeface="Bricolage Grotesque ExtraBold" pitchFamily="34" charset="-120"/>
              </a:rPr>
              <a:t>Miért érvényes ma is?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048747" y="3189015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Ágnes története nem csak 19. századi paraszti sors — az emberi lelkiismeret örök drámája.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584</Words>
  <Application>Microsoft Office PowerPoint</Application>
  <PresentationFormat>Diavetítés a képernyőre (16:9 oldalarány)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Bricolage Grotesque ExtraBold</vt:lpstr>
      <vt:lpstr>Arial</vt:lpstr>
      <vt:lpstr>Montserrat</vt:lpstr>
      <vt:lpstr>Montserrat Bold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balog</dc:creator>
  <cp:lastModifiedBy>balogh.eszter086.11@gmail.com</cp:lastModifiedBy>
  <cp:revision>3</cp:revision>
  <dcterms:created xsi:type="dcterms:W3CDTF">2026-06-30T09:43:29Z</dcterms:created>
  <dcterms:modified xsi:type="dcterms:W3CDTF">2026-06-30T09:46:05Z</dcterms:modified>
</cp:coreProperties>
</file>