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ora" panose="020B0604020202020204" charset="-18"/>
      <p:regular r:id="rId17"/>
    </p:embeddedFont>
    <p:embeddedFont>
      <p:font typeface="Source Sans 3" panose="020B0604020202020204" charset="0"/>
      <p:regular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5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400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775445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Automata </a:t>
            </a:r>
            <a:r>
              <a:rPr lang="hu-HU" sz="27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</a:t>
            </a:r>
            <a:r>
              <a:rPr lang="en-US" sz="2750" dirty="0" err="1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esztelés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2439814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Alapok, módszerek és eszközök — tanári útmutató informatikatanároknak és tanulóknak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3086844"/>
            <a:ext cx="2033290" cy="281136"/>
          </a:xfrm>
          <a:prstGeom prst="roundRect">
            <a:avLst>
              <a:gd name="adj" fmla="val 6386"/>
            </a:avLst>
          </a:prstGeom>
          <a:solidFill>
            <a:srgbClr val="49042A"/>
          </a:solidFill>
          <a:ln/>
        </p:spPr>
      </p:sp>
      <p:sp>
        <p:nvSpPr>
          <p:cNvPr id="6" name="Text 3"/>
          <p:cNvSpPr/>
          <p:nvPr/>
        </p:nvSpPr>
        <p:spPr>
          <a:xfrm>
            <a:off x="613321" y="3131716"/>
            <a:ext cx="2311003" cy="191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INFORMATIKA · SZOFTVERTESZTELÉS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94556"/>
            <a:ext cx="4667845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Automata tesztelés a CI/CD folyamatban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52577" y="1338337"/>
            <a:ext cx="4667845" cy="342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automata tesztelés a </a:t>
            </a:r>
            <a:r>
              <a:rPr lang="en-US" sz="900" b="1" dirty="0">
                <a:solidFill>
                  <a:srgbClr val="F98AC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modern szoftverfejlesztés gerince</a:t>
            </a: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A CI/CD folyamatokba integrálva minden kódmódosítás automatikusan tesztelésre kerül, mielőtt éles környezetbe kerülne.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577" y="1787798"/>
            <a:ext cx="596057" cy="71526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643586" y="1907009"/>
            <a:ext cx="1402556" cy="175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Kód commit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4643586" y="2139330"/>
            <a:ext cx="3976836" cy="171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Fejlesztő feltölti a módosítást</a:t>
            </a:r>
            <a:endParaRPr lang="en-US" sz="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577" y="2503066"/>
            <a:ext cx="596057" cy="71526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643586" y="2622277"/>
            <a:ext cx="1402556" cy="175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Automata build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4643586" y="2854598"/>
            <a:ext cx="3976836" cy="171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rendszer lefordítja a kódot</a:t>
            </a:r>
            <a:endParaRPr lang="en-US" sz="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577" y="3218334"/>
            <a:ext cx="596057" cy="71526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643586" y="3337545"/>
            <a:ext cx="1402556" cy="175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Tesztfuttatás</a:t>
            </a:r>
            <a:endParaRPr lang="en-US" sz="1100" dirty="0"/>
          </a:p>
        </p:txBody>
      </p:sp>
      <p:sp>
        <p:nvSpPr>
          <p:cNvPr id="13" name="Text 7"/>
          <p:cNvSpPr/>
          <p:nvPr/>
        </p:nvSpPr>
        <p:spPr>
          <a:xfrm>
            <a:off x="4643586" y="3569866"/>
            <a:ext cx="3976836" cy="171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Minden automata teszt lefut</a:t>
            </a:r>
            <a:endParaRPr lang="en-US" sz="9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2577" y="3933602"/>
            <a:ext cx="596057" cy="71526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643586" y="4052813"/>
            <a:ext cx="1402556" cy="175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Élesítés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4643586" y="4285134"/>
            <a:ext cx="3976836" cy="171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Sikeres teszt esetén deploy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753591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Miért tesztelünk?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1417960"/>
            <a:ext cx="4667845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tesztelés célja a szoftverhibák felderítése és a program helyes működésének ellenőrzése. Minél korábban találunk hibát, annál olcsóbb és egyszerűbb kijavítani.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2304380"/>
            <a:ext cx="2259137" cy="1087636"/>
          </a:xfrm>
          <a:prstGeom prst="roundRect">
            <a:avLst>
              <a:gd name="adj" fmla="val 2063"/>
            </a:avLst>
          </a:prstGeom>
          <a:solidFill>
            <a:srgbClr val="444752"/>
          </a:solidFill>
          <a:ln/>
        </p:spPr>
      </p:sp>
      <p:sp>
        <p:nvSpPr>
          <p:cNvPr id="6" name="Text 3"/>
          <p:cNvSpPr/>
          <p:nvPr/>
        </p:nvSpPr>
        <p:spPr>
          <a:xfrm>
            <a:off x="673150" y="2453953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Hibafelderítés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73150" y="2763664"/>
            <a:ext cx="19599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hibák azonosítása még a fejlesztés során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2932286" y="2304380"/>
            <a:ext cx="2259137" cy="1087636"/>
          </a:xfrm>
          <a:prstGeom prst="roundRect">
            <a:avLst>
              <a:gd name="adj" fmla="val 2063"/>
            </a:avLst>
          </a:prstGeom>
          <a:solidFill>
            <a:srgbClr val="444752"/>
          </a:solidFill>
          <a:ln/>
        </p:spPr>
      </p:sp>
      <p:sp>
        <p:nvSpPr>
          <p:cNvPr id="9" name="Text 6"/>
          <p:cNvSpPr/>
          <p:nvPr/>
        </p:nvSpPr>
        <p:spPr>
          <a:xfrm>
            <a:off x="3081858" y="2453953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Ellenőrzés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81858" y="2763664"/>
            <a:ext cx="19599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program valóban azt csinálja, amit kell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23577" y="3541588"/>
            <a:ext cx="4667845" cy="848246"/>
          </a:xfrm>
          <a:prstGeom prst="roundRect">
            <a:avLst>
              <a:gd name="adj" fmla="val 2646"/>
            </a:avLst>
          </a:prstGeom>
          <a:solidFill>
            <a:srgbClr val="444752"/>
          </a:solidFill>
          <a:ln/>
        </p:spPr>
      </p:sp>
      <p:sp>
        <p:nvSpPr>
          <p:cNvPr id="12" name="Text 9"/>
          <p:cNvSpPr/>
          <p:nvPr/>
        </p:nvSpPr>
        <p:spPr>
          <a:xfrm>
            <a:off x="673150" y="3691161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Megbízhatóság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73150" y="4000872"/>
            <a:ext cx="43687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felhasználó stabil, kiszámítható szoftvert kap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0757" y="412031"/>
            <a:ext cx="3818037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 az automata tesztelés?</a:t>
            </a:r>
            <a:endParaRPr lang="en-US" sz="2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57" y="1012031"/>
            <a:ext cx="4930750" cy="36125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27080" y="1782440"/>
            <a:ext cx="2520776" cy="10278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</a:t>
            </a:r>
            <a:r>
              <a:rPr lang="en-US" sz="900" b="1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automata tesztelés</a:t>
            </a: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során a teszteseteket </a:t>
            </a:r>
            <a:r>
              <a:rPr lang="en-US" sz="900" dirty="0">
                <a:solidFill>
                  <a:srgbClr val="F98AC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programkódként</a:t>
            </a:r>
            <a:r>
              <a:rPr lang="en-US" sz="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írjuk meg, amelyek emberi beavatkozás nélkül futnak le. A tesztfuttató keretrendszer végrehajtja a kódokat, és automatikusan jelzi, ha valami nem a várt eredményt adja.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5927080" y="2917106"/>
            <a:ext cx="2520776" cy="915739"/>
          </a:xfrm>
          <a:prstGeom prst="roundRect">
            <a:avLst>
              <a:gd name="adj" fmla="val 1953"/>
            </a:avLst>
          </a:prstGeom>
          <a:solidFill>
            <a:srgbClr val="022349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6291" y="3080817"/>
            <a:ext cx="148977" cy="11921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14480" y="3032373"/>
            <a:ext cx="2014165" cy="6852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manuális teszteléssel szemben az automata tesztek bármikor, gyorsan és konzisztensen lefuttathatók — ideálisak ismétlődő feladatokhoz.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60995"/>
            <a:ext cx="4400550" cy="357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 automata tesztelés előnyei</a:t>
            </a:r>
            <a:endParaRPr lang="en-US" sz="2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577" y="966639"/>
            <a:ext cx="243111" cy="24311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23577" y="1333202"/>
            <a:ext cx="1430089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Gyorsaság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523577" y="1571179"/>
            <a:ext cx="4667845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Száznyi teszt futtatható másodpercek alatt, manuális munkavégzés nélkül.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577" y="1944960"/>
            <a:ext cx="243111" cy="24311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3577" y="2311524"/>
            <a:ext cx="1430089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Ismételhetőség</a:t>
            </a:r>
            <a:endParaRPr lang="en-US" sz="1100" dirty="0"/>
          </a:p>
        </p:txBody>
      </p:sp>
      <p:sp>
        <p:nvSpPr>
          <p:cNvPr id="9" name="Text 4"/>
          <p:cNvSpPr/>
          <p:nvPr/>
        </p:nvSpPr>
        <p:spPr>
          <a:xfrm>
            <a:off x="523577" y="2549500"/>
            <a:ext cx="4667845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Ugyanaz a teszt mindig azonos körülmények között fut, megbízható eredményekkel.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577" y="2923282"/>
            <a:ext cx="243111" cy="24311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23577" y="3289846"/>
            <a:ext cx="1457251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Kevesebb emberi hiba</a:t>
            </a:r>
            <a:endParaRPr lang="en-US" sz="1100" dirty="0"/>
          </a:p>
        </p:txBody>
      </p:sp>
      <p:sp>
        <p:nvSpPr>
          <p:cNvPr id="12" name="Text 6"/>
          <p:cNvSpPr/>
          <p:nvPr/>
        </p:nvSpPr>
        <p:spPr>
          <a:xfrm>
            <a:off x="523577" y="3527822"/>
            <a:ext cx="4667845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automatizálás kiküszöböli a fáradtságból vagy figyelmetlenségből adódó hibákat.</a:t>
            </a:r>
            <a:endParaRPr lang="en-US" sz="9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3577" y="3901604"/>
            <a:ext cx="243111" cy="24311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23577" y="4268167"/>
            <a:ext cx="1430089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Korai hibafelderítés</a:t>
            </a:r>
            <a:endParaRPr lang="en-US" sz="1100" dirty="0"/>
          </a:p>
        </p:txBody>
      </p:sp>
      <p:sp>
        <p:nvSpPr>
          <p:cNvPr id="15" name="Text 8"/>
          <p:cNvSpPr/>
          <p:nvPr/>
        </p:nvSpPr>
        <p:spPr>
          <a:xfrm>
            <a:off x="523577" y="4506144"/>
            <a:ext cx="4667845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hibák már a fejlesztés korai szakaszában azonosíthatók, csökkentve a javítás költségét.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59855" y="458837"/>
            <a:ext cx="2864197" cy="28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Hátrányok és kihívások</a:t>
            </a:r>
            <a:endParaRPr lang="en-US" sz="1750" dirty="0"/>
          </a:p>
        </p:txBody>
      </p:sp>
      <p:sp>
        <p:nvSpPr>
          <p:cNvPr id="3" name="Text 1"/>
          <p:cNvSpPr/>
          <p:nvPr/>
        </p:nvSpPr>
        <p:spPr>
          <a:xfrm>
            <a:off x="1459855" y="2175644"/>
            <a:ext cx="1584796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Mit kell mérlegelni?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459855" y="2377901"/>
            <a:ext cx="2995240" cy="25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7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automata tesztelés bevezetése nem ingyenes. A következő kihívásokra számítani kell:</a:t>
            </a:r>
            <a:endParaRPr lang="en-US" sz="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667" y="901824"/>
            <a:ext cx="2995240" cy="299524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5568" y="4035177"/>
            <a:ext cx="2048098" cy="64948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12850" y="4145310"/>
            <a:ext cx="1127596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Időráfordítás</a:t>
            </a:r>
            <a:endParaRPr lang="en-US" sz="850" dirty="0"/>
          </a:p>
        </p:txBody>
      </p:sp>
      <p:sp>
        <p:nvSpPr>
          <p:cNvPr id="8" name="Text 4"/>
          <p:cNvSpPr/>
          <p:nvPr/>
        </p:nvSpPr>
        <p:spPr>
          <a:xfrm>
            <a:off x="1612850" y="4323011"/>
            <a:ext cx="1770683" cy="25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7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tesztek megírása kezdetben lassíthatja a fejlesztést.</a:t>
            </a:r>
            <a:endParaRPr lang="en-US" sz="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0770" y="4035177"/>
            <a:ext cx="2048098" cy="64948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708053" y="4145310"/>
            <a:ext cx="1127596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Karbantartás</a:t>
            </a:r>
            <a:endParaRPr lang="en-US" sz="850" dirty="0"/>
          </a:p>
        </p:txBody>
      </p:sp>
      <p:sp>
        <p:nvSpPr>
          <p:cNvPr id="11" name="Text 6"/>
          <p:cNvSpPr/>
          <p:nvPr/>
        </p:nvSpPr>
        <p:spPr>
          <a:xfrm>
            <a:off x="3708053" y="4323011"/>
            <a:ext cx="1770683" cy="25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7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kódbázis változásával a teszteket is frissíteni kell.</a:t>
            </a:r>
            <a:endParaRPr lang="en-US" sz="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5972" y="4035177"/>
            <a:ext cx="2048098" cy="64948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803255" y="4145310"/>
            <a:ext cx="1127596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Erőforrásigény</a:t>
            </a:r>
            <a:endParaRPr lang="en-US" sz="850" dirty="0"/>
          </a:p>
        </p:txBody>
      </p:sp>
      <p:sp>
        <p:nvSpPr>
          <p:cNvPr id="14" name="Text 8"/>
          <p:cNvSpPr/>
          <p:nvPr/>
        </p:nvSpPr>
        <p:spPr>
          <a:xfrm>
            <a:off x="5803255" y="4323011"/>
            <a:ext cx="1770683" cy="25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7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Megfelelő infrastruktúra és szakértelem szükséges a bevezetéshez.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28414"/>
            <a:ext cx="35374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 AAA minta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42405"/>
            <a:ext cx="8554045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automata tesztek strukturálásának legelterjedtebb módja a </a:t>
            </a:r>
            <a:r>
              <a:rPr lang="en-US" sz="1000" b="1" dirty="0">
                <a:solidFill>
                  <a:srgbClr val="F98AC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háromfázisú AAA minta</a:t>
            </a:r>
            <a:r>
              <a:rPr lang="en-US" sz="10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amely átláthatóvá és karbantarthatóvá teszi a teszt kódokat.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247" y="1467520"/>
            <a:ext cx="4755505" cy="282245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04165" y="3641992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Assert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14360" y="3641992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Act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2500264" y="3641992"/>
            <a:ext cx="1182128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Arrange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523577" y="4418781"/>
            <a:ext cx="8554045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AAA minta segít abban, hogy a tesztek </a:t>
            </a:r>
            <a:r>
              <a:rPr lang="en-US" sz="1000" b="1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olvashatók</a:t>
            </a:r>
            <a:r>
              <a:rPr lang="en-US" sz="10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és </a:t>
            </a:r>
            <a:r>
              <a:rPr lang="en-US" sz="1000" b="1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jól dokumentáltak</a:t>
            </a:r>
            <a:r>
              <a:rPr lang="en-US" sz="10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legyenek — a kód önmagáért beszél.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33326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Tesztek típusai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872555"/>
            <a:ext cx="1493044" cy="92273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982292"/>
            <a:ext cx="188446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Egységteszt (Unit Test)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577" y="3292004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Egy-egy </a:t>
            </a:r>
            <a:r>
              <a:rPr lang="en-US" sz="1150" b="1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metódus vagy függvény</a:t>
            </a: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működését vizsgálja elkülönítetten, a többi komponenstől függetlenül.</a:t>
            </a:r>
            <a:endParaRPr lang="en-US" sz="11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860" y="1872555"/>
            <a:ext cx="1493044" cy="92273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84860" y="2982292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Integrációs teszt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84860" y="3292004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r>
              <a:rPr lang="en-US" sz="1150" b="1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különböző programrészek együttműködését</a:t>
            </a: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ellenőrzi: adatbázis, API, szolgáltatások kapcsolata.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143" y="1872555"/>
            <a:ext cx="1493044" cy="92273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6143" y="2982292"/>
            <a:ext cx="230013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Rendszerteszt (System Test)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6143" y="3292004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r>
              <a:rPr lang="en-US" sz="1150" b="1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teljes alkalmazást</a:t>
            </a: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vizsgálja felhasználói szemszögből, a valós környezethez közel.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286917"/>
            <a:ext cx="5139184" cy="256959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21139" y="638919"/>
            <a:ext cx="1096417" cy="278978"/>
          </a:xfrm>
          <a:prstGeom prst="roundRect">
            <a:avLst>
              <a:gd name="adj" fmla="val 6234"/>
            </a:avLst>
          </a:prstGeom>
          <a:noFill/>
          <a:ln w="4763">
            <a:solidFill>
              <a:srgbClr val="F98AC7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112818" y="687139"/>
            <a:ext cx="1370261" cy="18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F98AC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KIEMELT FOGALOM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6021139" y="974006"/>
            <a:ext cx="2604046" cy="852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Regreszsziós tesztelés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6021139" y="1966838"/>
            <a:ext cx="2604046" cy="9132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</a:t>
            </a:r>
            <a:r>
              <a:rPr lang="en-US" sz="1100" b="1" dirty="0">
                <a:solidFill>
                  <a:srgbClr val="F98AC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regressziós tesztek</a:t>
            </a:r>
            <a:r>
              <a:rPr lang="en-US" sz="11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célja annak ellenőrzése, hogy egy új módosítás vagy hibajavítás </a:t>
            </a:r>
            <a:r>
              <a:rPr lang="en-US" sz="1100" b="1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nem okozott-e hibát</a:t>
            </a:r>
            <a:r>
              <a:rPr lang="en-US" sz="11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 korábban hibátlanul működő funkciókban.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021139" y="3037954"/>
            <a:ext cx="2604046" cy="1466552"/>
          </a:xfrm>
          <a:prstGeom prst="roundRect">
            <a:avLst>
              <a:gd name="adj" fmla="val 1482"/>
            </a:avLst>
          </a:prstGeom>
          <a:solidFill>
            <a:srgbClr val="183A13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024" y="3249364"/>
            <a:ext cx="181124" cy="1448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92032" y="3200474"/>
            <a:ext cx="1988269" cy="1141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Jó gyakorlat: minden új funkcióhoz írjunk regressziós tesztet, és a teljes tesztcsomagot minden változtatás előtt futtassuk le.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15888"/>
            <a:ext cx="540320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C# tesztelési keretrendszerek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655118"/>
            <a:ext cx="8096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C# környezetben három elterjedt keretrendszer áll rendelkezésre. Mindegyik támogatja az AAA mintát és integrálható CI/CD folyamatokba.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3577" y="2302148"/>
            <a:ext cx="2599209" cy="1925389"/>
          </a:xfrm>
          <a:prstGeom prst="roundRect">
            <a:avLst>
              <a:gd name="adj" fmla="val 1166"/>
            </a:avLst>
          </a:prstGeom>
          <a:solidFill>
            <a:srgbClr val="444752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50" y="2451720"/>
            <a:ext cx="448791" cy="448791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6528" y="2575099"/>
            <a:ext cx="201960" cy="2019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3150" y="3050084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MSTest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673150" y="3359795"/>
            <a:ext cx="2300064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Microsoft hivatalos keretrendszere. Visual Studio-ba integrált, kezdőknek ideális.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3272358" y="2302148"/>
            <a:ext cx="2599209" cy="1925389"/>
          </a:xfrm>
          <a:prstGeom prst="roundRect">
            <a:avLst>
              <a:gd name="adj" fmla="val 1166"/>
            </a:avLst>
          </a:prstGeom>
          <a:solidFill>
            <a:srgbClr val="444752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1931" y="2451720"/>
            <a:ext cx="448791" cy="448791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5309" y="2575099"/>
            <a:ext cx="201960" cy="20196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421931" y="3050084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NUnit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3421931" y="3359795"/>
            <a:ext cx="2300064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Népszerű nyílt forráskódú megoldás. Rugalmas, jól dokumentált, széles közösséggel.</a:t>
            </a:r>
            <a:endParaRPr lang="en-US" sz="1150" dirty="0"/>
          </a:p>
        </p:txBody>
      </p:sp>
      <p:sp>
        <p:nvSpPr>
          <p:cNvPr id="14" name="Shape 8"/>
          <p:cNvSpPr/>
          <p:nvPr/>
        </p:nvSpPr>
        <p:spPr>
          <a:xfrm>
            <a:off x="6021139" y="2302148"/>
            <a:ext cx="2599283" cy="1925389"/>
          </a:xfrm>
          <a:prstGeom prst="roundRect">
            <a:avLst>
              <a:gd name="adj" fmla="val 1166"/>
            </a:avLst>
          </a:prstGeom>
          <a:solidFill>
            <a:srgbClr val="444752"/>
          </a:solidFill>
          <a:ln/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0712" y="2451720"/>
            <a:ext cx="448791" cy="448791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94090" y="2575099"/>
            <a:ext cx="201960" cy="20196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170712" y="3050084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xUnit</a:t>
            </a:r>
            <a:endParaRPr lang="en-US" sz="1350" dirty="0"/>
          </a:p>
        </p:txBody>
      </p:sp>
      <p:sp>
        <p:nvSpPr>
          <p:cNvPr id="18" name="Text 10"/>
          <p:cNvSpPr/>
          <p:nvPr/>
        </p:nvSpPr>
        <p:spPr>
          <a:xfrm>
            <a:off x="6170712" y="3359795"/>
            <a:ext cx="2300139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Modern, extenzibilis keretrendszer. ASP.NET Core projektekben gyakran alkalmazott.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</Words>
  <Application>Microsoft Office PowerPoint</Application>
  <PresentationFormat>Diavetítés a képernyőre (16:9 oldalarány)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Lora</vt:lpstr>
      <vt:lpstr>Source Sans 3</vt:lpstr>
      <vt:lpstr>Calibri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/>
  <cp:lastModifiedBy>Mester László</cp:lastModifiedBy>
  <cp:revision>3</cp:revision>
  <dcterms:created xsi:type="dcterms:W3CDTF">2026-06-12T09:33:18Z</dcterms:created>
  <dcterms:modified xsi:type="dcterms:W3CDTF">2026-06-12T09:37:01Z</dcterms:modified>
</cp:coreProperties>
</file>