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9144000" cy="5143500"/>
  <p:notesSz cx="5143500" cy="9144000"/>
  <p:embeddedFontLst>
    <p:embeddedFont>
      <p:font typeface="Heebo Thin"/>
      <p:regular r:id="rId201314"/>
    </p:embeddedFont>
    <p:embeddedFont>
      <p:font typeface="Heebo ExtraLight"/>
      <p:regular r:id="rId201315"/>
    </p:embeddedFont>
    <p:embeddedFont>
      <p:font typeface="Heebo Light"/>
      <p:regular r:id="rId201316"/>
    </p:embeddedFont>
    <p:embeddedFont>
      <p:font typeface="Heebo"/>
      <p:regular r:id="rId201317"/>
    </p:embeddedFont>
    <p:embeddedFont>
      <p:font typeface="Heebo Medium"/>
      <p:regular r:id="rId201318"/>
    </p:embeddedFont>
    <p:embeddedFont>
      <p:font typeface="Heebo SemiBold"/>
      <p:regular r:id="rId201319"/>
    </p:embeddedFont>
    <p:embeddedFont>
      <p:font typeface="Heebo Bold"/>
      <p:regular r:id="rId201320"/>
    </p:embeddedFont>
    <p:embeddedFont>
      <p:font typeface="Heebo ExtraBold"/>
      <p:regular r:id="rId201321"/>
    </p:embeddedFont>
    <p:embeddedFont>
      <p:font typeface="Heebo Black"/>
      <p:regular r:id="rId201322"/>
    </p:embeddedFont>
    <p:embeddedFont>
      <p:font typeface="Montserrat Thin"/>
      <p:regular r:id="rId201323"/>
    </p:embeddedFont>
    <p:embeddedFont>
      <p:font typeface="Montserrat"/>
      <p:regular r:id="rId201324"/>
    </p:embeddedFont>
    <p:embeddedFont>
      <p:font typeface="Montserrat SemiBold"/>
      <p:regular r:id="rId201325"/>
    </p:embeddedFont>
    <p:embeddedFont>
      <p:font typeface="Montserrat Bold"/>
      <p:regular r:id="rId201326"/>
    </p:embeddedFont>
    <p:embeddedFont>
      <p:font typeface="Montserrat Black"/>
      <p:regular r:id="rId201327"/>
    </p:embeddedFont>
    <p:embeddedFont>
      <p:font typeface="Montserrat Light"/>
      <p:regular r:id="rId201328"/>
    </p:embeddedFont>
    <p:embeddedFont>
      <p:font typeface="Montserrat ExtraLight"/>
      <p:regular r:id="rId201329"/>
    </p:embeddedFont>
    <p:embeddedFont>
      <p:font typeface="Montserrat Medium"/>
      <p:regular r:id="rId201330"/>
    </p:embeddedFont>
    <p:embeddedFont>
      <p:font typeface="Montserrat ExtraBold"/>
      <p:regular r:id="rId201331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Relationship Id="rId201318" Target="fonts/201318.fntdata" Type="http://schemas.openxmlformats.org/officeDocument/2006/relationships/font"/><Relationship Id="rId201319" Target="fonts/201319.fntdata" Type="http://schemas.openxmlformats.org/officeDocument/2006/relationships/font"/><Relationship Id="rId201320" Target="fonts/201320.fntdata" Type="http://schemas.openxmlformats.org/officeDocument/2006/relationships/font"/><Relationship Id="rId201321" Target="fonts/201321.fntdata" Type="http://schemas.openxmlformats.org/officeDocument/2006/relationships/font"/><Relationship Id="rId201322" Target="fonts/201322.fntdata" Type="http://schemas.openxmlformats.org/officeDocument/2006/relationships/font"/><Relationship Id="rId201323" Target="fonts/201323.fntdata" Type="http://schemas.openxmlformats.org/officeDocument/2006/relationships/font"/><Relationship Id="rId201324" Target="fonts/201324.fntdata" Type="http://schemas.openxmlformats.org/officeDocument/2006/relationships/font"/><Relationship Id="rId201325" Target="fonts/201325.fntdata" Type="http://schemas.openxmlformats.org/officeDocument/2006/relationships/font"/><Relationship Id="rId201326" Target="fonts/201326.fntdata" Type="http://schemas.openxmlformats.org/officeDocument/2006/relationships/font"/><Relationship Id="rId201327" Target="fonts/201327.fntdata" Type="http://schemas.openxmlformats.org/officeDocument/2006/relationships/font"/><Relationship Id="rId201328" Target="fonts/201328.fntdata" Type="http://schemas.openxmlformats.org/officeDocument/2006/relationships/font"/><Relationship Id="rId201329" Target="fonts/201329.fntdata" Type="http://schemas.openxmlformats.org/officeDocument/2006/relationships/font"/><Relationship Id="rId201330" Target="fonts/201330.fntdata" Type="http://schemas.openxmlformats.org/officeDocument/2006/relationships/font"/><Relationship Id="rId201331" Target="fonts/201331.fntdata" Type="http://schemas.openxmlformats.org/officeDocument/2006/relationships/font"/><Relationship Id="rId201332" Target="fonts/201332.fntdata" Type="http://schemas.openxmlformats.org/officeDocument/2006/relationships/font"/><Relationship Id="rId201333" Target="fonts/201333.fntdata" Type="http://schemas.openxmlformats.org/officeDocument/2006/relationships/font"/><Relationship Id="rId201334" Target="fonts/201334.fntdata" Type="http://schemas.openxmlformats.org/officeDocument/2006/relationships/font"/><Relationship Id="rId201335" Target="fonts/201335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2-1.png"/><Relationship Id="rId2" Type="http://schemas.openxmlformats.org/officeDocument/2006/relationships/image" Target="../media/image-1002-2.png"/><Relationship Id="rId4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D0A2C">
              <a:alpha val="95000"/>
            </a:srgbClr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image" Target="../media/image-10-3.svg"/><Relationship Id="rId4" Type="http://schemas.openxmlformats.org/officeDocument/2006/relationships/image" Target="../media/image-10-4.png"/><Relationship Id="rId5" Type="http://schemas.openxmlformats.org/officeDocument/2006/relationships/image" Target="../media/image-10-5.svg"/><Relationship Id="rId6" Type="http://schemas.openxmlformats.org/officeDocument/2006/relationships/image" Target="../media/image-10-6.png"/><Relationship Id="rId7" Type="http://schemas.openxmlformats.org/officeDocument/2006/relationships/image" Target="../media/image-10-7.svg"/><Relationship Id="rId8" Type="http://schemas.openxmlformats.org/officeDocument/2006/relationships/image" Target="../media/image-10-8.png"/><Relationship Id="rId9" Type="http://schemas.openxmlformats.org/officeDocument/2006/relationships/image" Target="../media/image-10-9.svg"/><Relationship Id="rId10" Type="http://schemas.openxmlformats.org/officeDocument/2006/relationships/slideLayout" Target="../slideLayouts/slideLayout2.xml"/><Relationship Id="rId11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svg"/><Relationship Id="rId4" Type="http://schemas.openxmlformats.org/officeDocument/2006/relationships/image" Target="../media/image-2-4.png"/><Relationship Id="rId5" Type="http://schemas.openxmlformats.org/officeDocument/2006/relationships/image" Target="../media/image-2-5.svg"/><Relationship Id="rId6" Type="http://schemas.openxmlformats.org/officeDocument/2006/relationships/image" Target="../media/image-2-6.png"/><Relationship Id="rId7" Type="http://schemas.openxmlformats.org/officeDocument/2006/relationships/image" Target="../media/image-2-7.svg"/><Relationship Id="rId8" Type="http://schemas.openxmlformats.org/officeDocument/2006/relationships/image" Target="../media/image-2-8.png"/><Relationship Id="rId9" Type="http://schemas.openxmlformats.org/officeDocument/2006/relationships/slideLayout" Target="../slideLayouts/slideLayout2.xml"/><Relationship Id="rId10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image" Target="../media/image-5-5.png"/><Relationship Id="rId6" Type="http://schemas.openxmlformats.org/officeDocument/2006/relationships/slideLayout" Target="../slideLayouts/slideLayout2.xml"/><Relationship Id="rId7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image" Target="../media/image-7-4.svg"/><Relationship Id="rId5" Type="http://schemas.openxmlformats.org/officeDocument/2006/relationships/image" Target="../media/image-7-5.png"/><Relationship Id="rId6" Type="http://schemas.openxmlformats.org/officeDocument/2006/relationships/image" Target="../media/image-7-6.png"/><Relationship Id="rId7" Type="http://schemas.openxmlformats.org/officeDocument/2006/relationships/image" Target="../media/image-7-7.svg"/><Relationship Id="rId8" Type="http://schemas.openxmlformats.org/officeDocument/2006/relationships/image" Target="../media/image-7-8.png"/><Relationship Id="rId9" Type="http://schemas.openxmlformats.org/officeDocument/2006/relationships/image" Target="../media/image-7-9.png"/><Relationship Id="rId10" Type="http://schemas.openxmlformats.org/officeDocument/2006/relationships/image" Target="../media/image-7-10.svg"/><Relationship Id="rId11" Type="http://schemas.openxmlformats.org/officeDocument/2006/relationships/slideLayout" Target="../slideLayouts/slideLayout2.xml"/><Relationship Id="rId1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25119" y="1696120"/>
            <a:ext cx="4722763" cy="8859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F2F0F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vírusok világa és a szubvirális rendszerek</a:t>
            </a:r>
            <a:endParaRPr lang="en-US" sz="2750" dirty="0"/>
          </a:p>
        </p:txBody>
      </p:sp>
      <p:sp>
        <p:nvSpPr>
          <p:cNvPr id="4" name="Text 1"/>
          <p:cNvSpPr/>
          <p:nvPr/>
        </p:nvSpPr>
        <p:spPr>
          <a:xfrm>
            <a:off x="3925119" y="2794695"/>
            <a:ext cx="517996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9. évfolyam · Biológia · Az élő és az élettelen határán</a:t>
            </a:r>
            <a:endParaRPr lang="en-US" sz="1100" dirty="0"/>
          </a:p>
        </p:txBody>
      </p:sp>
      <p:sp>
        <p:nvSpPr>
          <p:cNvPr id="5" name="Shape 2"/>
          <p:cNvSpPr/>
          <p:nvPr/>
        </p:nvSpPr>
        <p:spPr>
          <a:xfrm>
            <a:off x="3925119" y="3180978"/>
            <a:ext cx="3302198" cy="266402"/>
          </a:xfrm>
          <a:prstGeom prst="roundRect">
            <a:avLst>
              <a:gd name="adj" fmla="val 17880"/>
            </a:avLst>
          </a:prstGeom>
          <a:solidFill>
            <a:srgbClr val="1E0C41"/>
          </a:solidFill>
          <a:ln/>
        </p:spPr>
      </p:sp>
      <p:sp>
        <p:nvSpPr>
          <p:cNvPr id="6" name="Text 3"/>
          <p:cNvSpPr/>
          <p:nvPr/>
        </p:nvSpPr>
        <p:spPr>
          <a:xfrm>
            <a:off x="4010174" y="3223468"/>
            <a:ext cx="3589288" cy="1814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85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FELFEDEZÉS · FELÉPÍTÉS · VÉDEKEZÉS · VIROIDOK · PRIONOK</a:t>
            </a:r>
            <a:endParaRPr lang="en-US" sz="8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496119" y="556989"/>
            <a:ext cx="658639" cy="197197"/>
          </a:xfrm>
          <a:prstGeom prst="roundRect">
            <a:avLst>
              <a:gd name="adj" fmla="val 18494"/>
            </a:avLst>
          </a:prstGeom>
          <a:noFill/>
          <a:ln w="4763">
            <a:solidFill>
              <a:srgbClr val="481C9E"/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565993" y="594271"/>
            <a:ext cx="976089" cy="1226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8000"/>
              </a:lnSpc>
              <a:buNone/>
            </a:pPr>
            <a:r>
              <a:rPr lang="en-US" sz="650" dirty="0">
                <a:solidFill>
                  <a:srgbClr val="481C9E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ELLENŐRZÉS</a:t>
            </a:r>
            <a:endParaRPr lang="en-US" sz="650" dirty="0"/>
          </a:p>
        </p:txBody>
      </p:sp>
      <p:sp>
        <p:nvSpPr>
          <p:cNvPr id="5" name="Text 2"/>
          <p:cNvSpPr/>
          <p:nvPr/>
        </p:nvSpPr>
        <p:spPr>
          <a:xfrm>
            <a:off x="496119" y="787375"/>
            <a:ext cx="5169917" cy="3391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100" dirty="0">
                <a:solidFill>
                  <a:srgbClr val="F2F0F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Feladatok a tananyag rögzítéséhez</a:t>
            </a:r>
            <a:endParaRPr lang="en-US" sz="210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6119" y="1251198"/>
            <a:ext cx="4722763" cy="771525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643682" y="1535237"/>
            <a:ext cx="162744" cy="20344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250" dirty="0">
                <a:solidFill>
                  <a:srgbClr val="DCD7E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</a:t>
            </a:r>
            <a:endParaRPr lang="en-US" sz="1250" dirty="0"/>
          </a:p>
        </p:txBody>
      </p:sp>
      <p:sp>
        <p:nvSpPr>
          <p:cNvPr id="8" name="Text 4"/>
          <p:cNvSpPr/>
          <p:nvPr/>
        </p:nvSpPr>
        <p:spPr>
          <a:xfrm>
            <a:off x="1027584" y="1373981"/>
            <a:ext cx="1356717" cy="1695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50" dirty="0">
                <a:solidFill>
                  <a:srgbClr val="DCD7E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Táblázat készítése</a:t>
            </a:r>
            <a:endParaRPr lang="en-US" sz="1050" dirty="0"/>
          </a:p>
        </p:txBody>
      </p:sp>
      <p:sp>
        <p:nvSpPr>
          <p:cNvPr id="9" name="Text 5"/>
          <p:cNvSpPr/>
          <p:nvPr/>
        </p:nvSpPr>
        <p:spPr>
          <a:xfrm>
            <a:off x="1027584" y="1593354"/>
            <a:ext cx="4068514" cy="30658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8000"/>
              </a:lnSpc>
              <a:buNone/>
            </a:pPr>
            <a:r>
              <a:rPr lang="en-US" sz="85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Hasonlítsd össze a vírusokat, viroidokat és prionokat: tartalmaznak-e fehérjét és nukleinsavat?</a:t>
            </a:r>
            <a:endParaRPr lang="en-US" sz="85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6119" y="2105769"/>
            <a:ext cx="4722763" cy="771525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643682" y="2389808"/>
            <a:ext cx="162744" cy="20344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250" dirty="0">
                <a:solidFill>
                  <a:srgbClr val="DCD7E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</a:t>
            </a:r>
            <a:endParaRPr lang="en-US" sz="1250" dirty="0"/>
          </a:p>
        </p:txBody>
      </p:sp>
      <p:sp>
        <p:nvSpPr>
          <p:cNvPr id="12" name="Text 7"/>
          <p:cNvSpPr/>
          <p:nvPr/>
        </p:nvSpPr>
        <p:spPr>
          <a:xfrm>
            <a:off x="1027584" y="2228552"/>
            <a:ext cx="1356717" cy="1695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50" dirty="0">
                <a:solidFill>
                  <a:srgbClr val="DCD7E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Különbségtétel</a:t>
            </a:r>
            <a:endParaRPr lang="en-US" sz="1050" dirty="0"/>
          </a:p>
        </p:txBody>
      </p:sp>
      <p:sp>
        <p:nvSpPr>
          <p:cNvPr id="13" name="Text 8"/>
          <p:cNvSpPr/>
          <p:nvPr/>
        </p:nvSpPr>
        <p:spPr>
          <a:xfrm>
            <a:off x="1027584" y="2447925"/>
            <a:ext cx="4068514" cy="30658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8000"/>
              </a:lnSpc>
              <a:buNone/>
            </a:pPr>
            <a:r>
              <a:rPr lang="en-US" sz="85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Csoportosítsd embert/állatot fertőző betegségekre: veszettség, szopornyica, mumpsz, macska-AIDS, kanyaró, sertéspestis, hepatitisz.</a:t>
            </a:r>
            <a:endParaRPr lang="en-US" sz="850" dirty="0"/>
          </a:p>
        </p:txBody>
      </p:sp>
      <p:pic>
        <p:nvPicPr>
          <p:cNvPr id="14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96119" y="2960340"/>
            <a:ext cx="4722763" cy="771525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643682" y="3244379"/>
            <a:ext cx="162744" cy="20344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250" dirty="0">
                <a:solidFill>
                  <a:srgbClr val="DCD7E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3</a:t>
            </a:r>
            <a:endParaRPr lang="en-US" sz="1250" dirty="0"/>
          </a:p>
        </p:txBody>
      </p:sp>
      <p:sp>
        <p:nvSpPr>
          <p:cNvPr id="16" name="Text 10"/>
          <p:cNvSpPr/>
          <p:nvPr/>
        </p:nvSpPr>
        <p:spPr>
          <a:xfrm>
            <a:off x="1027584" y="3083123"/>
            <a:ext cx="1356717" cy="1695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50" dirty="0">
                <a:solidFill>
                  <a:srgbClr val="DCD7E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COVID-19 elemzés</a:t>
            </a:r>
            <a:endParaRPr lang="en-US" sz="1050" dirty="0"/>
          </a:p>
        </p:txBody>
      </p:sp>
      <p:sp>
        <p:nvSpPr>
          <p:cNvPr id="17" name="Text 11"/>
          <p:cNvSpPr/>
          <p:nvPr/>
        </p:nvSpPr>
        <p:spPr>
          <a:xfrm>
            <a:off x="1027584" y="3302496"/>
            <a:ext cx="4068514" cy="30658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8000"/>
              </a:lnSpc>
              <a:buNone/>
            </a:pPr>
            <a:r>
              <a:rPr lang="en-US" sz="85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Miért volt kulcsfontosságú a maszkviselés és a távolságtartás? Melyik vírustulajdonságra épült ez a védekezés?</a:t>
            </a:r>
            <a:endParaRPr lang="en-US" sz="850" dirty="0"/>
          </a:p>
        </p:txBody>
      </p:sp>
      <p:pic>
        <p:nvPicPr>
          <p:cNvPr id="18" name="Image 4" descr="preencoded.png">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96119" y="3814911"/>
            <a:ext cx="4722763" cy="771525"/>
          </a:xfrm>
          <a:prstGeom prst="rect">
            <a:avLst/>
          </a:prstGeom>
        </p:spPr>
      </p:pic>
      <p:sp>
        <p:nvSpPr>
          <p:cNvPr id="19" name="Text 12"/>
          <p:cNvSpPr/>
          <p:nvPr/>
        </p:nvSpPr>
        <p:spPr>
          <a:xfrm>
            <a:off x="643682" y="4098950"/>
            <a:ext cx="162744" cy="20344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250" dirty="0">
                <a:solidFill>
                  <a:srgbClr val="DCD7E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4</a:t>
            </a:r>
            <a:endParaRPr lang="en-US" sz="1250" dirty="0"/>
          </a:p>
        </p:txBody>
      </p:sp>
      <p:sp>
        <p:nvSpPr>
          <p:cNvPr id="20" name="Text 13"/>
          <p:cNvSpPr/>
          <p:nvPr/>
        </p:nvSpPr>
        <p:spPr>
          <a:xfrm>
            <a:off x="1027584" y="3937695"/>
            <a:ext cx="1506885" cy="1695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50" dirty="0">
                <a:solidFill>
                  <a:srgbClr val="DCD7E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Gondolkodtató kérdés</a:t>
            </a:r>
            <a:endParaRPr lang="en-US" sz="1050" dirty="0"/>
          </a:p>
        </p:txBody>
      </p:sp>
      <p:sp>
        <p:nvSpPr>
          <p:cNvPr id="21" name="Text 14"/>
          <p:cNvSpPr/>
          <p:nvPr/>
        </p:nvSpPr>
        <p:spPr>
          <a:xfrm>
            <a:off x="1027584" y="4157067"/>
            <a:ext cx="4068514" cy="30658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8000"/>
              </a:lnSpc>
              <a:buNone/>
            </a:pPr>
            <a:r>
              <a:rPr lang="en-US" sz="85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Ha a prionokban nincs DNS vagy RNS, hogyan képesek mégis betegséget okozni és „szaporodni"?</a:t>
            </a:r>
            <a:endParaRPr lang="en-US" sz="8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56605" y="437629"/>
            <a:ext cx="544860" cy="182538"/>
          </a:xfrm>
          <a:prstGeom prst="roundRect">
            <a:avLst>
              <a:gd name="adj" fmla="val 18756"/>
            </a:avLst>
          </a:prstGeom>
          <a:noFill/>
          <a:ln w="4763">
            <a:solidFill>
              <a:srgbClr val="481C9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1122462" y="472901"/>
            <a:ext cx="870347" cy="111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5000"/>
              </a:lnSpc>
              <a:buNone/>
            </a:pPr>
            <a:r>
              <a:rPr lang="en-US" sz="600" dirty="0">
                <a:solidFill>
                  <a:srgbClr val="481C9E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1. FEJEZET</a:t>
            </a:r>
            <a:endParaRPr lang="en-US" sz="600" dirty="0"/>
          </a:p>
        </p:txBody>
      </p:sp>
      <p:sp>
        <p:nvSpPr>
          <p:cNvPr id="4" name="Text 2"/>
          <p:cNvSpPr/>
          <p:nvPr/>
        </p:nvSpPr>
        <p:spPr>
          <a:xfrm>
            <a:off x="1056605" y="649412"/>
            <a:ext cx="3004542" cy="3183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000" dirty="0">
                <a:solidFill>
                  <a:srgbClr val="F2F0F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Mik azok a vírusok?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1056605" y="1077590"/>
            <a:ext cx="7487915" cy="1400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5000"/>
              </a:lnSpc>
              <a:buNone/>
            </a:pPr>
            <a:r>
              <a:rPr lang="en-US" sz="80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A vírusok nem tekinthetők valódi élőlényeknek — az </a:t>
            </a:r>
            <a:pPr algn="l" indent="0" marL="0">
              <a:lnSpc>
                <a:spcPct val="115000"/>
              </a:lnSpc>
              <a:buNone/>
            </a:pPr>
            <a:r>
              <a:rPr lang="en-US" sz="800" b="1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élő és az élettelen határán</a:t>
            </a:r>
            <a:pPr algn="l" indent="0" marL="0">
              <a:lnSpc>
                <a:spcPct val="115000"/>
              </a:lnSpc>
              <a:buNone/>
            </a:pPr>
            <a:r>
              <a:rPr lang="en-US" sz="80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 állnak. Nevük a latin </a:t>
            </a:r>
            <a:pPr algn="l" indent="0" marL="0">
              <a:lnSpc>
                <a:spcPct val="115000"/>
              </a:lnSpc>
              <a:buNone/>
            </a:pPr>
            <a:r>
              <a:rPr lang="en-US" sz="800" i="1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virus</a:t>
            </a:r>
            <a:pPr algn="l" indent="0" marL="0">
              <a:lnSpc>
                <a:spcPct val="115000"/>
              </a:lnSpc>
              <a:buNone/>
            </a:pPr>
            <a:r>
              <a:rPr lang="en-US" sz="80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 (méreg) szóból ered.</a:t>
            </a:r>
            <a:endParaRPr lang="en-US" sz="800" dirty="0"/>
          </a:p>
        </p:txBody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56605" y="1419002"/>
            <a:ext cx="4482926" cy="2540273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792837" y="1373237"/>
            <a:ext cx="1838176" cy="1592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00" dirty="0">
                <a:solidFill>
                  <a:srgbClr val="F2F0F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Miért nem élőlények?</a:t>
            </a:r>
            <a:endParaRPr lang="en-US" sz="1000" dirty="0"/>
          </a:p>
        </p:txBody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78550" y="1614860"/>
            <a:ext cx="2313459" cy="744885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5951860" y="1731020"/>
            <a:ext cx="1485230" cy="1592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00" dirty="0">
                <a:solidFill>
                  <a:srgbClr val="DCD7E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Nincs sejtes felépítésük</a:t>
            </a:r>
            <a:endParaRPr lang="en-US" sz="1000" dirty="0"/>
          </a:p>
        </p:txBody>
      </p:sp>
      <p:sp>
        <p:nvSpPr>
          <p:cNvPr id="10" name="Text 6"/>
          <p:cNvSpPr/>
          <p:nvPr/>
        </p:nvSpPr>
        <p:spPr>
          <a:xfrm>
            <a:off x="5951860" y="1963489"/>
            <a:ext cx="2023988" cy="28009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5000"/>
              </a:lnSpc>
              <a:buNone/>
            </a:pPr>
            <a:r>
              <a:rPr lang="en-US" sz="80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Makromolekuláris rendszerek, nem sejtekből állnak.</a:t>
            </a:r>
            <a:endParaRPr lang="en-US" sz="800" dirty="0"/>
          </a:p>
        </p:txBody>
      </p:sp>
      <p:pic>
        <p:nvPicPr>
          <p:cNvPr id="11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78550" y="2432968"/>
            <a:ext cx="2313459" cy="744885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5951860" y="2549128"/>
            <a:ext cx="1734071" cy="1592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00" dirty="0">
                <a:solidFill>
                  <a:srgbClr val="DCD7E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Nincs önálló anyagcseréjük</a:t>
            </a:r>
            <a:endParaRPr lang="en-US" sz="1000" dirty="0"/>
          </a:p>
        </p:txBody>
      </p:sp>
      <p:sp>
        <p:nvSpPr>
          <p:cNvPr id="13" name="Text 8"/>
          <p:cNvSpPr/>
          <p:nvPr/>
        </p:nvSpPr>
        <p:spPr>
          <a:xfrm>
            <a:off x="5951860" y="2781598"/>
            <a:ext cx="2023988" cy="28009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5000"/>
              </a:lnSpc>
              <a:buNone/>
            </a:pPr>
            <a:r>
              <a:rPr lang="en-US" sz="80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Nem táplálkoznak, nem lélegeznek, nem termelnek energiát.</a:t>
            </a:r>
            <a:endParaRPr lang="en-US" sz="800" dirty="0"/>
          </a:p>
        </p:txBody>
      </p:sp>
      <p:pic>
        <p:nvPicPr>
          <p:cNvPr id="14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78550" y="3251076"/>
            <a:ext cx="2313459" cy="744885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5951860" y="3367236"/>
            <a:ext cx="1753791" cy="1592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00" dirty="0">
                <a:solidFill>
                  <a:srgbClr val="DCD7E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Nem szaporodnak önállóan</a:t>
            </a:r>
            <a:endParaRPr lang="en-US" sz="1000" dirty="0"/>
          </a:p>
        </p:txBody>
      </p:sp>
      <p:sp>
        <p:nvSpPr>
          <p:cNvPr id="16" name="Text 10"/>
          <p:cNvSpPr/>
          <p:nvPr/>
        </p:nvSpPr>
        <p:spPr>
          <a:xfrm>
            <a:off x="5951860" y="3599706"/>
            <a:ext cx="2023988" cy="28009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5000"/>
              </a:lnSpc>
              <a:buNone/>
            </a:pPr>
            <a:r>
              <a:rPr lang="en-US" sz="80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Obligát intracelluláris paraziták — csak gazdasejtben képesek sokszorozódni.</a:t>
            </a:r>
            <a:endParaRPr lang="en-US" sz="800" dirty="0"/>
          </a:p>
        </p:txBody>
      </p:sp>
      <p:sp>
        <p:nvSpPr>
          <p:cNvPr id="17" name="Shape 11"/>
          <p:cNvSpPr/>
          <p:nvPr/>
        </p:nvSpPr>
        <p:spPr>
          <a:xfrm>
            <a:off x="1056605" y="4160713"/>
            <a:ext cx="7030715" cy="462707"/>
          </a:xfrm>
          <a:prstGeom prst="roundRect">
            <a:avLst>
              <a:gd name="adj" fmla="val 9249"/>
            </a:avLst>
          </a:prstGeom>
          <a:solidFill>
            <a:srgbClr val="022349"/>
          </a:solidFill>
          <a:ln/>
        </p:spPr>
      </p:sp>
      <p:pic>
        <p:nvPicPr>
          <p:cNvPr id="18" name="Image 4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58478" y="4294138"/>
            <a:ext cx="127322" cy="101873"/>
          </a:xfrm>
          <a:prstGeom prst="rect">
            <a:avLst/>
          </a:prstGeom>
        </p:spPr>
      </p:pic>
      <p:sp>
        <p:nvSpPr>
          <p:cNvPr id="19" name="Text 12"/>
          <p:cNvSpPr/>
          <p:nvPr/>
        </p:nvSpPr>
        <p:spPr>
          <a:xfrm>
            <a:off x="1387673" y="4252020"/>
            <a:ext cx="6597774" cy="28009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5000"/>
              </a:lnSpc>
              <a:buNone/>
            </a:pPr>
            <a:r>
              <a:rPr lang="en-US" sz="800" b="1" dirty="0">
                <a:solidFill>
                  <a:srgbClr val="FFFFFF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Felfedezés (1892):</a:t>
            </a:r>
            <a:pPr algn="l" indent="0" marL="0">
              <a:lnSpc>
                <a:spcPct val="115000"/>
              </a:lnSpc>
              <a:buNone/>
            </a:pPr>
            <a:r>
              <a:rPr lang="en-US" sz="800" dirty="0">
                <a:solidFill>
                  <a:srgbClr val="FFFFFF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 Dmitrij Ivanovszkij orosz botanikus a dohány mozaikbetegségét vizsgálva fedezte fel, hogy a beteg növény nedve átszűrődik a baktériumokat visszatartó porcelánszűrőn — tehát a baktériumoknál kisebb kórokozó létezik.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362298" y="422821"/>
            <a:ext cx="498128" cy="163934"/>
          </a:xfrm>
          <a:prstGeom prst="roundRect">
            <a:avLst>
              <a:gd name="adj" fmla="val 19068"/>
            </a:avLst>
          </a:prstGeom>
          <a:noFill/>
          <a:ln w="4763">
            <a:solidFill>
              <a:srgbClr val="481C9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1422871" y="455488"/>
            <a:ext cx="834182" cy="985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550" dirty="0">
                <a:solidFill>
                  <a:srgbClr val="481C9E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2. FEJEZET</a:t>
            </a:r>
            <a:endParaRPr lang="en-US" sz="550" dirty="0"/>
          </a:p>
        </p:txBody>
      </p:sp>
      <p:sp>
        <p:nvSpPr>
          <p:cNvPr id="4" name="Text 2"/>
          <p:cNvSpPr/>
          <p:nvPr/>
        </p:nvSpPr>
        <p:spPr>
          <a:xfrm>
            <a:off x="1362298" y="611163"/>
            <a:ext cx="3929137" cy="2907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00" dirty="0">
                <a:solidFill>
                  <a:srgbClr val="F2F0F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vírusok mérete és felépítése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1362298" y="993428"/>
            <a:ext cx="6876604" cy="1232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70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A vírusok </a:t>
            </a:r>
            <a:pPr algn="l" indent="0" marL="0">
              <a:lnSpc>
                <a:spcPct val="110000"/>
              </a:lnSpc>
              <a:buNone/>
            </a:pPr>
            <a:r>
              <a:rPr lang="en-US" sz="700" b="1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20–300 nm</a:t>
            </a:r>
            <a:pPr algn="l" indent="0" marL="0">
              <a:lnSpc>
                <a:spcPct val="110000"/>
              </a:lnSpc>
              <a:buNone/>
            </a:pPr>
            <a:r>
              <a:rPr lang="en-US" sz="70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 méretűek — több ezerszer kisebbek egy átlagos emberi sejtnél. Vizsgálatukhoz elektronmikroszkóp szükséges.</a:t>
            </a:r>
            <a:endParaRPr lang="en-US" sz="700" dirty="0"/>
          </a:p>
        </p:txBody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95785" y="1185342"/>
            <a:ext cx="6352356" cy="2650703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121108" y="1307500"/>
            <a:ext cx="1444335" cy="1805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00" dirty="0">
                <a:solidFill>
                  <a:srgbClr val="F2F0F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Nukleinsav</a:t>
            </a:r>
            <a:endParaRPr lang="en-US" sz="1100" dirty="0"/>
          </a:p>
        </p:txBody>
      </p:sp>
      <p:sp>
        <p:nvSpPr>
          <p:cNvPr id="8" name="Text 5"/>
          <p:cNvSpPr/>
          <p:nvPr/>
        </p:nvSpPr>
        <p:spPr>
          <a:xfrm>
            <a:off x="5121108" y="1539396"/>
            <a:ext cx="2475830" cy="1195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86000"/>
              </a:lnSpc>
              <a:buNone/>
            </a:pPr>
            <a:r>
              <a:rPr lang="en-US" sz="90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DNS vagy RNS, a genetikai kód</a:t>
            </a:r>
            <a:endParaRPr lang="en-US" sz="900" dirty="0"/>
          </a:p>
        </p:txBody>
      </p:sp>
      <p:sp>
        <p:nvSpPr>
          <p:cNvPr id="9" name="Text 6"/>
          <p:cNvSpPr/>
          <p:nvPr/>
        </p:nvSpPr>
        <p:spPr>
          <a:xfrm>
            <a:off x="5121208" y="2170089"/>
            <a:ext cx="1444335" cy="1805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00" dirty="0">
                <a:solidFill>
                  <a:srgbClr val="F2F0F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Kapszid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5121208" y="2401985"/>
            <a:ext cx="2475830" cy="1195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86000"/>
              </a:lnSpc>
              <a:buNone/>
            </a:pPr>
            <a:r>
              <a:rPr lang="en-US" sz="90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Fehérjeburok, a nukleinsav védelme</a:t>
            </a:r>
            <a:endParaRPr lang="en-US" sz="900" dirty="0"/>
          </a:p>
        </p:txBody>
      </p:sp>
      <p:sp>
        <p:nvSpPr>
          <p:cNvPr id="11" name="Text 8"/>
          <p:cNvSpPr/>
          <p:nvPr/>
        </p:nvSpPr>
        <p:spPr>
          <a:xfrm>
            <a:off x="5121208" y="3059859"/>
            <a:ext cx="1444335" cy="1805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00" dirty="0">
                <a:solidFill>
                  <a:srgbClr val="F2F0F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Peplon</a:t>
            </a:r>
            <a:endParaRPr lang="en-US" sz="1100" dirty="0"/>
          </a:p>
        </p:txBody>
      </p:sp>
      <p:sp>
        <p:nvSpPr>
          <p:cNvPr id="12" name="Text 9"/>
          <p:cNvSpPr/>
          <p:nvPr/>
        </p:nvSpPr>
        <p:spPr>
          <a:xfrm>
            <a:off x="5121208" y="3291755"/>
            <a:ext cx="2475830" cy="1195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86000"/>
              </a:lnSpc>
              <a:buNone/>
            </a:pPr>
            <a:r>
              <a:rPr lang="en-US" sz="90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Lipidburok, csak egyes vírusoknál</a:t>
            </a:r>
            <a:endParaRPr lang="en-US" sz="900" dirty="0"/>
          </a:p>
        </p:txBody>
      </p:sp>
      <p:sp>
        <p:nvSpPr>
          <p:cNvPr id="13" name="Text 10"/>
          <p:cNvSpPr/>
          <p:nvPr/>
        </p:nvSpPr>
        <p:spPr>
          <a:xfrm>
            <a:off x="1362298" y="3904729"/>
            <a:ext cx="6419404" cy="24645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70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A vírusok két fő részből állnak: a genetikai információt hordozó </a:t>
            </a:r>
            <a:pPr algn="l" indent="0" marL="0">
              <a:lnSpc>
                <a:spcPct val="110000"/>
              </a:lnSpc>
              <a:buNone/>
            </a:pPr>
            <a:r>
              <a:rPr lang="en-US" sz="700" b="1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nukleinsavból</a:t>
            </a:r>
            <a:pPr algn="l" indent="0" marL="0">
              <a:lnSpc>
                <a:spcPct val="110000"/>
              </a:lnSpc>
              <a:buNone/>
            </a:pPr>
            <a:r>
              <a:rPr lang="en-US" sz="70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 (DNS vagy RNS) és az azt védő </a:t>
            </a:r>
            <a:pPr algn="l" indent="0" marL="0">
              <a:lnSpc>
                <a:spcPct val="110000"/>
              </a:lnSpc>
              <a:buNone/>
            </a:pPr>
            <a:r>
              <a:rPr lang="en-US" sz="700" b="1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kapszidból</a:t>
            </a:r>
            <a:pPr algn="l" indent="0" marL="0">
              <a:lnSpc>
                <a:spcPct val="110000"/>
              </a:lnSpc>
              <a:buNone/>
            </a:pPr>
            <a:r>
              <a:rPr lang="en-US" sz="70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 (fehérjeburok). Egyes vírusok — mint az influenza vagy a koronavírusok — külső </a:t>
            </a:r>
            <a:pPr algn="l" indent="0" marL="0">
              <a:lnSpc>
                <a:spcPct val="110000"/>
              </a:lnSpc>
              <a:buNone/>
            </a:pPr>
            <a:r>
              <a:rPr lang="en-US" sz="700" b="1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lipidburkával</a:t>
            </a:r>
            <a:pPr algn="l" indent="0" marL="0">
              <a:lnSpc>
                <a:spcPct val="110000"/>
              </a:lnSpc>
              <a:buNone/>
            </a:pPr>
            <a:r>
              <a:rPr lang="en-US" sz="70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 (peplon) is rendelkeznek, amelyből tüskeszerű fehérjék nyúlnak ki.</a:t>
            </a:r>
            <a:endParaRPr lang="en-US" sz="700" dirty="0"/>
          </a:p>
        </p:txBody>
      </p:sp>
      <p:sp>
        <p:nvSpPr>
          <p:cNvPr id="14" name="Shape 11"/>
          <p:cNvSpPr/>
          <p:nvPr/>
        </p:nvSpPr>
        <p:spPr>
          <a:xfrm>
            <a:off x="1362298" y="4219873"/>
            <a:ext cx="6419404" cy="500732"/>
          </a:xfrm>
          <a:prstGeom prst="roundRect">
            <a:avLst>
              <a:gd name="adj" fmla="val 7804"/>
            </a:avLst>
          </a:prstGeom>
          <a:solidFill>
            <a:srgbClr val="31136C"/>
          </a:solidFill>
          <a:ln w="4763">
            <a:solidFill>
              <a:srgbClr val="4A2C85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1367061" y="4224635"/>
            <a:ext cx="3204939" cy="491207"/>
          </a:xfrm>
          <a:prstGeom prst="rect">
            <a:avLst/>
          </a:prstGeom>
          <a:solidFill>
            <a:srgbClr val="31136C"/>
          </a:solidFill>
          <a:ln/>
        </p:spPr>
      </p:sp>
      <p:sp>
        <p:nvSpPr>
          <p:cNvPr id="16" name="Text 13"/>
          <p:cNvSpPr/>
          <p:nvPr/>
        </p:nvSpPr>
        <p:spPr>
          <a:xfrm>
            <a:off x="1460078" y="4317653"/>
            <a:ext cx="1162869" cy="1453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900" dirty="0">
                <a:solidFill>
                  <a:srgbClr val="DCD7E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DNS-vírusok</a:t>
            </a:r>
            <a:endParaRPr lang="en-US" sz="900" dirty="0"/>
          </a:p>
        </p:txBody>
      </p:sp>
      <p:sp>
        <p:nvSpPr>
          <p:cNvPr id="17" name="Text 14"/>
          <p:cNvSpPr/>
          <p:nvPr/>
        </p:nvSpPr>
        <p:spPr>
          <a:xfrm>
            <a:off x="1460078" y="4499595"/>
            <a:ext cx="3018904" cy="1232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70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Herpesz, HPV, bárányhimlő, hepatitisz-B</a:t>
            </a:r>
            <a:endParaRPr lang="en-US" sz="700" dirty="0"/>
          </a:p>
        </p:txBody>
      </p:sp>
      <p:sp>
        <p:nvSpPr>
          <p:cNvPr id="18" name="Shape 15"/>
          <p:cNvSpPr/>
          <p:nvPr/>
        </p:nvSpPr>
        <p:spPr>
          <a:xfrm>
            <a:off x="4572000" y="4224635"/>
            <a:ext cx="3204939" cy="491207"/>
          </a:xfrm>
          <a:prstGeom prst="rect">
            <a:avLst/>
          </a:prstGeom>
          <a:solidFill>
            <a:srgbClr val="31136C"/>
          </a:solidFill>
          <a:ln/>
        </p:spPr>
      </p:sp>
      <p:sp>
        <p:nvSpPr>
          <p:cNvPr id="19" name="Shape 16"/>
          <p:cNvSpPr/>
          <p:nvPr/>
        </p:nvSpPr>
        <p:spPr>
          <a:xfrm>
            <a:off x="4572000" y="4224635"/>
            <a:ext cx="9525" cy="491207"/>
          </a:xfrm>
          <a:prstGeom prst="roundRect">
            <a:avLst>
              <a:gd name="adj" fmla="val 410233"/>
            </a:avLst>
          </a:prstGeom>
          <a:solidFill>
            <a:srgbClr val="4A2C85"/>
          </a:solidFill>
          <a:ln/>
        </p:spPr>
      </p:sp>
      <p:sp>
        <p:nvSpPr>
          <p:cNvPr id="20" name="Text 17"/>
          <p:cNvSpPr/>
          <p:nvPr/>
        </p:nvSpPr>
        <p:spPr>
          <a:xfrm>
            <a:off x="4665018" y="4317653"/>
            <a:ext cx="1162869" cy="1453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900" dirty="0">
                <a:solidFill>
                  <a:srgbClr val="DCD7E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RNS-vírusok</a:t>
            </a:r>
            <a:endParaRPr lang="en-US" sz="900" dirty="0"/>
          </a:p>
        </p:txBody>
      </p:sp>
      <p:sp>
        <p:nvSpPr>
          <p:cNvPr id="21" name="Text 18"/>
          <p:cNvSpPr/>
          <p:nvPr/>
        </p:nvSpPr>
        <p:spPr>
          <a:xfrm>
            <a:off x="4665018" y="4499595"/>
            <a:ext cx="3018904" cy="1232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70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Influenza, HIV, kanyaró, Ebola, koronavírusok</a:t>
            </a:r>
            <a:endParaRPr lang="en-US" sz="7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96119" y="847576"/>
            <a:ext cx="754335" cy="275927"/>
          </a:xfrm>
          <a:prstGeom prst="roundRect">
            <a:avLst>
              <a:gd name="adj" fmla="val 17263"/>
            </a:avLst>
          </a:prstGeom>
          <a:noFill/>
          <a:ln w="4763">
            <a:solidFill>
              <a:srgbClr val="481C9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85936" y="894829"/>
            <a:ext cx="1031900" cy="1814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850" dirty="0">
                <a:solidFill>
                  <a:srgbClr val="481C9E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3. FEJEZET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496119" y="1180207"/>
            <a:ext cx="7801347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F2F0F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vírusok csoportosítása gazdasejt szerint</a:t>
            </a:r>
            <a:endParaRPr lang="en-US" sz="2750" dirty="0"/>
          </a:p>
        </p:txBody>
      </p:sp>
      <p:sp>
        <p:nvSpPr>
          <p:cNvPr id="5" name="Text 3"/>
          <p:cNvSpPr/>
          <p:nvPr/>
        </p:nvSpPr>
        <p:spPr>
          <a:xfrm>
            <a:off x="496119" y="1835795"/>
            <a:ext cx="8151763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A vírusok </a:t>
            </a:r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rendkívül gazdaspecifikusak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: egy adott vírus általában csak meghatározott élőlények meghatározott sejtjeit képes megfertőzni.</a:t>
            </a:r>
            <a:endParaRPr lang="en-US" sz="1100" dirty="0"/>
          </a:p>
        </p:txBody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6119" y="2448892"/>
            <a:ext cx="1104900" cy="682823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496119" y="3308896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🌿</a:t>
            </a:r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DCD7E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Növényi vírusok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496119" y="3615407"/>
            <a:ext cx="1905000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Dohány mozaikvírus, burgonya Y-vírus, tulipán sávosodás vírus</a:t>
            </a:r>
            <a:endParaRPr lang="en-US" sz="1100" dirty="0"/>
          </a:p>
        </p:txBody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8298" y="2448892"/>
            <a:ext cx="1104900" cy="682823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2578298" y="3308896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🐾</a:t>
            </a:r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DCD7E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Állati vírusok</a:t>
            </a:r>
            <a:endParaRPr lang="en-US" sz="1350" dirty="0"/>
          </a:p>
        </p:txBody>
      </p:sp>
      <p:sp>
        <p:nvSpPr>
          <p:cNvPr id="11" name="Text 7"/>
          <p:cNvSpPr/>
          <p:nvPr/>
        </p:nvSpPr>
        <p:spPr>
          <a:xfrm>
            <a:off x="2578298" y="3615407"/>
            <a:ext cx="1905074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Sertéspestis, madárinfluenza, szopornyica, macska-AIDS (FIV)</a:t>
            </a:r>
            <a:endParaRPr lang="en-US" sz="1100" dirty="0"/>
          </a:p>
        </p:txBody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0553" y="2448892"/>
            <a:ext cx="1104900" cy="682823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4660553" y="3308896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🧑</a:t>
            </a:r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DCD7E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Emberi vírusok</a:t>
            </a:r>
            <a:endParaRPr lang="en-US" sz="1350" dirty="0"/>
          </a:p>
        </p:txBody>
      </p:sp>
      <p:sp>
        <p:nvSpPr>
          <p:cNvPr id="14" name="Text 9"/>
          <p:cNvSpPr/>
          <p:nvPr/>
        </p:nvSpPr>
        <p:spPr>
          <a:xfrm>
            <a:off x="4660553" y="3615407"/>
            <a:ext cx="1905074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Nátha, influenza, kanyaró, herpesz, HIV, hepatitisz</a:t>
            </a:r>
            <a:endParaRPr lang="en-US" sz="1100" dirty="0"/>
          </a:p>
        </p:txBody>
      </p:sp>
      <p:pic>
        <p:nvPicPr>
          <p:cNvPr id="1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42807" y="2448892"/>
            <a:ext cx="1104900" cy="682823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6742807" y="3308896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🦠</a:t>
            </a:r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DCD7E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Bakteriofágok</a:t>
            </a:r>
            <a:endParaRPr lang="en-US" sz="1350" dirty="0"/>
          </a:p>
        </p:txBody>
      </p:sp>
      <p:sp>
        <p:nvSpPr>
          <p:cNvPr id="17" name="Text 11"/>
          <p:cNvSpPr/>
          <p:nvPr/>
        </p:nvSpPr>
        <p:spPr>
          <a:xfrm>
            <a:off x="6742807" y="3615407"/>
            <a:ext cx="1905074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Baktériumokat támadó vírusok — apró „holdkomp" alakúak, tapadólábakkal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96119" y="415677"/>
            <a:ext cx="719510" cy="259407"/>
          </a:xfrm>
          <a:prstGeom prst="roundRect">
            <a:avLst>
              <a:gd name="adj" fmla="val 17502"/>
            </a:avLst>
          </a:prstGeom>
          <a:noFill/>
          <a:ln w="4763">
            <a:solidFill>
              <a:srgbClr val="481C9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81918" y="460921"/>
            <a:ext cx="1005111" cy="1689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850" dirty="0">
                <a:solidFill>
                  <a:srgbClr val="481C9E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4. FEJEZET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496119" y="726579"/>
            <a:ext cx="5829374" cy="4223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650" dirty="0">
                <a:solidFill>
                  <a:srgbClr val="F2F0F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Hogyan szaporodnak a vírusok?</a:t>
            </a:r>
            <a:endParaRPr lang="en-US" sz="2650" dirty="0"/>
          </a:p>
        </p:txBody>
      </p:sp>
      <p:sp>
        <p:nvSpPr>
          <p:cNvPr id="5" name="Text 3"/>
          <p:cNvSpPr/>
          <p:nvPr/>
        </p:nvSpPr>
        <p:spPr>
          <a:xfrm>
            <a:off x="496119" y="1342058"/>
            <a:ext cx="8151763" cy="4222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05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A vírusok </a:t>
            </a:r>
            <a:pPr algn="l" indent="0" marL="0">
              <a:lnSpc>
                <a:spcPct val="130000"/>
              </a:lnSpc>
              <a:buNone/>
            </a:pPr>
            <a:r>
              <a:rPr lang="en-US" sz="1050" b="1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„kalózként"</a:t>
            </a:r>
            <a:pPr algn="l" indent="0" marL="0">
              <a:lnSpc>
                <a:spcPct val="130000"/>
              </a:lnSpc>
              <a:buNone/>
            </a:pPr>
            <a:r>
              <a:rPr lang="en-US" sz="105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 viselkednek: átveszik az irányítást a gazdasejt felett, és annak energiáját használják fel saját másolataik előállításához.</a:t>
            </a:r>
            <a:endParaRPr lang="en-US" sz="1050" dirty="0"/>
          </a:p>
        </p:txBody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6119" y="1909167"/>
            <a:ext cx="2717229" cy="540469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631180" y="2578373"/>
            <a:ext cx="1688976" cy="2111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00" dirty="0">
                <a:solidFill>
                  <a:srgbClr val="DCD7E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1. Tapadás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631180" y="2866727"/>
            <a:ext cx="2447106" cy="4222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05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A vírus hozzákötődik a sejt receptoraihoz — mint kulcs a zárba.</a:t>
            </a:r>
            <a:endParaRPr lang="en-US" sz="1050" dirty="0"/>
          </a:p>
        </p:txBody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3348" y="1909167"/>
            <a:ext cx="2717229" cy="540469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3348410" y="2578373"/>
            <a:ext cx="1688976" cy="2111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00" dirty="0">
                <a:solidFill>
                  <a:srgbClr val="DCD7E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2. Behatolás</a:t>
            </a:r>
            <a:endParaRPr lang="en-US" sz="1300" dirty="0"/>
          </a:p>
        </p:txBody>
      </p:sp>
      <p:sp>
        <p:nvSpPr>
          <p:cNvPr id="11" name="Text 7"/>
          <p:cNvSpPr/>
          <p:nvPr/>
        </p:nvSpPr>
        <p:spPr>
          <a:xfrm>
            <a:off x="3348410" y="2866727"/>
            <a:ext cx="2447106" cy="4222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05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A vírus vagy örökítőanyaga bejut a sejtbe.</a:t>
            </a:r>
            <a:endParaRPr lang="en-US" sz="1050" dirty="0"/>
          </a:p>
        </p:txBody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0578" y="1909167"/>
            <a:ext cx="2717229" cy="540469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6065639" y="2578373"/>
            <a:ext cx="1688976" cy="2111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00" dirty="0">
                <a:solidFill>
                  <a:srgbClr val="DCD7E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3. Áthangolás</a:t>
            </a:r>
            <a:endParaRPr lang="en-US" sz="1300" dirty="0"/>
          </a:p>
        </p:txBody>
      </p:sp>
      <p:sp>
        <p:nvSpPr>
          <p:cNvPr id="14" name="Text 9"/>
          <p:cNvSpPr/>
          <p:nvPr/>
        </p:nvSpPr>
        <p:spPr>
          <a:xfrm>
            <a:off x="6065639" y="2866727"/>
            <a:ext cx="2447106" cy="4222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05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A sejtet vírusalkatrészek gyártására kényszeríti.</a:t>
            </a:r>
            <a:endParaRPr lang="en-US" sz="1050" dirty="0"/>
          </a:p>
        </p:txBody>
      </p:sp>
      <p:pic>
        <p:nvPicPr>
          <p:cNvPr id="1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6119" y="3424014"/>
            <a:ext cx="2717229" cy="540469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631180" y="4093220"/>
            <a:ext cx="1688976" cy="2111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00" dirty="0">
                <a:solidFill>
                  <a:srgbClr val="DCD7E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4. Összeszerelődés</a:t>
            </a:r>
            <a:endParaRPr lang="en-US" sz="1300" dirty="0"/>
          </a:p>
        </p:txBody>
      </p:sp>
      <p:sp>
        <p:nvSpPr>
          <p:cNvPr id="17" name="Text 11"/>
          <p:cNvSpPr/>
          <p:nvPr/>
        </p:nvSpPr>
        <p:spPr>
          <a:xfrm>
            <a:off x="631180" y="4381574"/>
            <a:ext cx="2447106" cy="2111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05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Az alkatrészek új vírusokká állnak össze.</a:t>
            </a:r>
            <a:endParaRPr lang="en-US" sz="1050" dirty="0"/>
          </a:p>
        </p:txBody>
      </p:sp>
      <p:pic>
        <p:nvPicPr>
          <p:cNvPr id="18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13348" y="3424014"/>
            <a:ext cx="2717229" cy="540469"/>
          </a:xfrm>
          <a:prstGeom prst="rect">
            <a:avLst/>
          </a:prstGeom>
        </p:spPr>
      </p:pic>
      <p:sp>
        <p:nvSpPr>
          <p:cNvPr id="19" name="Text 12"/>
          <p:cNvSpPr/>
          <p:nvPr/>
        </p:nvSpPr>
        <p:spPr>
          <a:xfrm>
            <a:off x="3348410" y="4093220"/>
            <a:ext cx="1688976" cy="2111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00" dirty="0">
                <a:solidFill>
                  <a:srgbClr val="DCD7E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5. Kiszabadulás</a:t>
            </a:r>
            <a:endParaRPr lang="en-US" sz="1300" dirty="0"/>
          </a:p>
        </p:txBody>
      </p:sp>
      <p:sp>
        <p:nvSpPr>
          <p:cNvPr id="20" name="Text 13"/>
          <p:cNvSpPr/>
          <p:nvPr/>
        </p:nvSpPr>
        <p:spPr>
          <a:xfrm>
            <a:off x="3348410" y="4381574"/>
            <a:ext cx="2447106" cy="2111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05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A sejt felreped, ezrek új vírus szabadul ki.</a:t>
            </a:r>
            <a:endParaRPr lang="en-US" sz="10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96119" y="408384"/>
            <a:ext cx="1521247" cy="227558"/>
          </a:xfrm>
          <a:prstGeom prst="roundRect">
            <a:avLst>
              <a:gd name="adj" fmla="val 17989"/>
            </a:avLst>
          </a:prstGeom>
          <a:noFill/>
          <a:ln w="4763">
            <a:solidFill>
              <a:srgbClr val="481C9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73956" y="449684"/>
            <a:ext cx="1822772" cy="1449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4000"/>
              </a:lnSpc>
              <a:buNone/>
            </a:pPr>
            <a:r>
              <a:rPr lang="en-US" sz="750" dirty="0">
                <a:solidFill>
                  <a:srgbClr val="481C9E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5. FEJEZET · ESETTANULMÁNY</a:t>
            </a:r>
            <a:endParaRPr lang="en-US" sz="750" dirty="0"/>
          </a:p>
        </p:txBody>
      </p:sp>
      <p:sp>
        <p:nvSpPr>
          <p:cNvPr id="4" name="Text 2"/>
          <p:cNvSpPr/>
          <p:nvPr/>
        </p:nvSpPr>
        <p:spPr>
          <a:xfrm>
            <a:off x="496119" y="677763"/>
            <a:ext cx="4439841" cy="3807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350" dirty="0">
                <a:solidFill>
                  <a:srgbClr val="F2F0F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COVID-19 és a SARS-CoV-2</a:t>
            </a:r>
            <a:endParaRPr lang="en-US" sz="235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6119" y="1503462"/>
            <a:ext cx="5194622" cy="2943597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992713" y="1320105"/>
            <a:ext cx="1980084" cy="1903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F2F0F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vírus jellemzői</a:t>
            </a:r>
            <a:endParaRPr lang="en-US" sz="1150" dirty="0"/>
          </a:p>
        </p:txBody>
      </p:sp>
      <p:sp>
        <p:nvSpPr>
          <p:cNvPr id="7" name="Text 4"/>
          <p:cNvSpPr/>
          <p:nvPr/>
        </p:nvSpPr>
        <p:spPr>
          <a:xfrm>
            <a:off x="5992713" y="1615083"/>
            <a:ext cx="2659931" cy="72479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4000"/>
              </a:lnSpc>
              <a:buNone/>
            </a:pPr>
            <a:r>
              <a:rPr lang="en-US" sz="95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Burokkal rendelkező, egyszálú </a:t>
            </a:r>
            <a:pPr algn="l" indent="0" marL="0">
              <a:lnSpc>
                <a:spcPct val="124000"/>
              </a:lnSpc>
              <a:buNone/>
            </a:pPr>
            <a:r>
              <a:rPr lang="en-US" sz="950" b="1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RNS-vírus</a:t>
            </a:r>
            <a:pPr algn="l" indent="0" marL="0">
              <a:lnSpc>
                <a:spcPct val="124000"/>
              </a:lnSpc>
              <a:buNone/>
            </a:pPr>
            <a:r>
              <a:rPr lang="en-US" sz="95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. Nevét a napkoronára emlékeztető tüskéiről kapta. Az </a:t>
            </a:r>
            <a:pPr algn="l" indent="0" marL="0">
              <a:lnSpc>
                <a:spcPct val="124000"/>
              </a:lnSpc>
              <a:buNone/>
            </a:pPr>
            <a:r>
              <a:rPr lang="en-US" sz="950" b="1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ACE2 receptorokhoz</a:t>
            </a:r>
            <a:pPr algn="l" indent="0" marL="0">
              <a:lnSpc>
                <a:spcPct val="124000"/>
              </a:lnSpc>
              <a:buNone/>
            </a:pPr>
            <a:r>
              <a:rPr lang="en-US" sz="95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 kapcsolódik (tüdő, szív, érfalak).</a:t>
            </a:r>
            <a:endParaRPr lang="en-US" sz="950" dirty="0"/>
          </a:p>
        </p:txBody>
      </p:sp>
      <p:sp>
        <p:nvSpPr>
          <p:cNvPr id="8" name="Text 5"/>
          <p:cNvSpPr/>
          <p:nvPr/>
        </p:nvSpPr>
        <p:spPr>
          <a:xfrm>
            <a:off x="5992713" y="2444502"/>
            <a:ext cx="1980084" cy="1903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F2F0F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Terjedés</a:t>
            </a:r>
            <a:endParaRPr lang="en-US" sz="1150" dirty="0"/>
          </a:p>
        </p:txBody>
      </p:sp>
      <p:sp>
        <p:nvSpPr>
          <p:cNvPr id="9" name="Text 6"/>
          <p:cNvSpPr/>
          <p:nvPr/>
        </p:nvSpPr>
        <p:spPr>
          <a:xfrm>
            <a:off x="5992713" y="2739479"/>
            <a:ext cx="2659931" cy="3623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4000"/>
              </a:lnSpc>
              <a:buNone/>
            </a:pPr>
            <a:r>
              <a:rPr lang="en-US" sz="95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Cseppfertőzés, aeroszol (zárt térben), fertőzött felületek érintése.</a:t>
            </a:r>
            <a:endParaRPr lang="en-US" sz="950" dirty="0"/>
          </a:p>
        </p:txBody>
      </p:sp>
      <p:sp>
        <p:nvSpPr>
          <p:cNvPr id="10" name="Text 7"/>
          <p:cNvSpPr/>
          <p:nvPr/>
        </p:nvSpPr>
        <p:spPr>
          <a:xfrm>
            <a:off x="5992713" y="3206502"/>
            <a:ext cx="1980084" cy="1903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F2F0F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Tünetek</a:t>
            </a:r>
            <a:endParaRPr lang="en-US" sz="1150" dirty="0"/>
          </a:p>
        </p:txBody>
      </p:sp>
      <p:sp>
        <p:nvSpPr>
          <p:cNvPr id="11" name="Text 8"/>
          <p:cNvSpPr/>
          <p:nvPr/>
        </p:nvSpPr>
        <p:spPr>
          <a:xfrm>
            <a:off x="5992713" y="3501479"/>
            <a:ext cx="2659931" cy="11970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342900" indent="-342900">
              <a:lnSpc>
                <a:spcPct val="124000"/>
              </a:lnSpc>
              <a:buSzPct val="100000"/>
              <a:buChar char="•"/>
            </a:pPr>
            <a:r>
              <a:rPr lang="en-US" sz="95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Láz, száraz köhögés, fáradékonyság</a:t>
            </a:r>
            <a:endParaRPr lang="en-US" sz="950" dirty="0"/>
          </a:p>
          <a:p>
            <a:pPr algn="l" marL="342900" indent="-342900">
              <a:lnSpc>
                <a:spcPct val="124000"/>
              </a:lnSpc>
              <a:buSzPct val="100000"/>
              <a:buChar char="•"/>
            </a:pPr>
            <a:r>
              <a:rPr lang="en-US" sz="95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Szaglás- és ízlésvesztés</a:t>
            </a:r>
            <a:endParaRPr lang="en-US" sz="950" dirty="0"/>
          </a:p>
          <a:p>
            <a:pPr algn="l" marL="342900" indent="-342900">
              <a:lnSpc>
                <a:spcPct val="124000"/>
              </a:lnSpc>
              <a:buSzPct val="100000"/>
              <a:buChar char="•"/>
            </a:pPr>
            <a:r>
              <a:rPr lang="en-US" sz="95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Súlyos esetben kétoldali tüdőgyulladás, oxigénhiány</a:t>
            </a:r>
            <a:endParaRPr lang="en-US" sz="950" dirty="0"/>
          </a:p>
          <a:p>
            <a:pPr algn="l" marL="342900" indent="-342900">
              <a:lnSpc>
                <a:spcPct val="124000"/>
              </a:lnSpc>
              <a:buSzPct val="100000"/>
              <a:buChar char="•"/>
            </a:pPr>
            <a:r>
              <a:rPr lang="en-US" sz="95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„Long-COVID": krónikus fáradtság, koncentrációzavar</a:t>
            </a:r>
            <a:endParaRPr lang="en-US" sz="9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96119" y="793254"/>
            <a:ext cx="754335" cy="275927"/>
          </a:xfrm>
          <a:prstGeom prst="roundRect">
            <a:avLst>
              <a:gd name="adj" fmla="val 17263"/>
            </a:avLst>
          </a:prstGeom>
          <a:noFill/>
          <a:ln w="4763">
            <a:solidFill>
              <a:srgbClr val="481C9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85936" y="840507"/>
            <a:ext cx="1031900" cy="1814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850" dirty="0">
                <a:solidFill>
                  <a:srgbClr val="481C9E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6. FEJEZET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496119" y="1125885"/>
            <a:ext cx="4955456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F2F0F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Védekezés a vírusok ellen</a:t>
            </a:r>
            <a:endParaRPr lang="en-US" sz="2750" dirty="0"/>
          </a:p>
        </p:txBody>
      </p:sp>
      <p:sp>
        <p:nvSpPr>
          <p:cNvPr id="5" name="Shape 3"/>
          <p:cNvSpPr/>
          <p:nvPr/>
        </p:nvSpPr>
        <p:spPr>
          <a:xfrm>
            <a:off x="496119" y="1781473"/>
            <a:ext cx="8151763" cy="562273"/>
          </a:xfrm>
          <a:prstGeom prst="roundRect">
            <a:avLst>
              <a:gd name="adj" fmla="val 10590"/>
            </a:avLst>
          </a:prstGeom>
          <a:solidFill>
            <a:srgbClr val="4B3F02"/>
          </a:solidFill>
          <a:ln/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7877" y="1982242"/>
            <a:ext cx="177180" cy="141759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956816" y="1944439"/>
            <a:ext cx="8006507" cy="2363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⚠️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 Az antibiotikumok </a:t>
            </a:r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FFFFFF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vírusok ellen hatástalanok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 — azok kizárólag baktériumok ellen hatásosak!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496119" y="2503215"/>
            <a:ext cx="2622724" cy="1847031"/>
          </a:xfrm>
          <a:prstGeom prst="roundRect">
            <a:avLst>
              <a:gd name="adj" fmla="val 3224"/>
            </a:avLst>
          </a:prstGeom>
          <a:solidFill>
            <a:srgbClr val="31136C"/>
          </a:solidFill>
          <a:ln w="4763">
            <a:solidFill>
              <a:srgbClr val="4A2C85"/>
            </a:solidFill>
            <a:prstDash val="solid"/>
          </a:ln>
        </p:spPr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640" y="2649736"/>
            <a:ext cx="425276" cy="425276"/>
          </a:xfrm>
          <a:prstGeom prst="rect">
            <a:avLst/>
          </a:prstGeom>
        </p:spPr>
      </p:pic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9619" y="2766640"/>
            <a:ext cx="191319" cy="191319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642640" y="3216771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DCD7E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Higiénia</a:t>
            </a:r>
            <a:endParaRPr lang="en-US" sz="1350" dirty="0"/>
          </a:p>
        </p:txBody>
      </p:sp>
      <p:sp>
        <p:nvSpPr>
          <p:cNvPr id="12" name="Text 7"/>
          <p:cNvSpPr/>
          <p:nvPr/>
        </p:nvSpPr>
        <p:spPr>
          <a:xfrm>
            <a:off x="642640" y="3523283"/>
            <a:ext cx="2329681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Rendszeres kézmosás, fertőtlenítés, szellőztetés, maszkviselés</a:t>
            </a:r>
            <a:endParaRPr lang="en-US" sz="1100" dirty="0"/>
          </a:p>
        </p:txBody>
      </p:sp>
      <p:sp>
        <p:nvSpPr>
          <p:cNvPr id="13" name="Shape 8"/>
          <p:cNvSpPr/>
          <p:nvPr/>
        </p:nvSpPr>
        <p:spPr>
          <a:xfrm>
            <a:off x="3260601" y="2503215"/>
            <a:ext cx="2622724" cy="1847031"/>
          </a:xfrm>
          <a:prstGeom prst="roundRect">
            <a:avLst>
              <a:gd name="adj" fmla="val 3224"/>
            </a:avLst>
          </a:prstGeom>
          <a:solidFill>
            <a:srgbClr val="31136C"/>
          </a:solidFill>
          <a:ln w="4763">
            <a:solidFill>
              <a:srgbClr val="4A2C85"/>
            </a:solidFill>
            <a:prstDash val="solid"/>
          </a:ln>
        </p:spPr>
      </p:sp>
      <p:pic>
        <p:nvPicPr>
          <p:cNvPr id="14" name="Image 3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07122" y="2649736"/>
            <a:ext cx="425276" cy="425276"/>
          </a:xfrm>
          <a:prstGeom prst="rect">
            <a:avLst/>
          </a:prstGeom>
        </p:spPr>
      </p:pic>
      <p:pic>
        <p:nvPicPr>
          <p:cNvPr id="15" name="Image 4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524101" y="2766640"/>
            <a:ext cx="191319" cy="191319"/>
          </a:xfrm>
          <a:prstGeom prst="rect">
            <a:avLst/>
          </a:prstGeom>
        </p:spPr>
      </p:pic>
      <p:sp>
        <p:nvSpPr>
          <p:cNvPr id="16" name="Text 9"/>
          <p:cNvSpPr/>
          <p:nvPr/>
        </p:nvSpPr>
        <p:spPr>
          <a:xfrm>
            <a:off x="3407122" y="3216771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DCD7E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Immunrendszer</a:t>
            </a:r>
            <a:endParaRPr lang="en-US" sz="1350" dirty="0"/>
          </a:p>
        </p:txBody>
      </p:sp>
      <p:sp>
        <p:nvSpPr>
          <p:cNvPr id="17" name="Text 10"/>
          <p:cNvSpPr/>
          <p:nvPr/>
        </p:nvSpPr>
        <p:spPr>
          <a:xfrm>
            <a:off x="3407122" y="3523283"/>
            <a:ext cx="2329681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Kiegyensúlyozott táplálkozás, C- és D-vitamin, mozgás, alvás</a:t>
            </a:r>
            <a:endParaRPr lang="en-US" sz="1100" dirty="0"/>
          </a:p>
        </p:txBody>
      </p:sp>
      <p:sp>
        <p:nvSpPr>
          <p:cNvPr id="18" name="Shape 11"/>
          <p:cNvSpPr/>
          <p:nvPr/>
        </p:nvSpPr>
        <p:spPr>
          <a:xfrm>
            <a:off x="6025083" y="2503215"/>
            <a:ext cx="2622724" cy="1847031"/>
          </a:xfrm>
          <a:prstGeom prst="roundRect">
            <a:avLst>
              <a:gd name="adj" fmla="val 3224"/>
            </a:avLst>
          </a:prstGeom>
          <a:solidFill>
            <a:srgbClr val="31136C"/>
          </a:solidFill>
          <a:ln w="4763">
            <a:solidFill>
              <a:srgbClr val="4A2C85"/>
            </a:solidFill>
            <a:prstDash val="solid"/>
          </a:ln>
        </p:spPr>
      </p:sp>
      <p:pic>
        <p:nvPicPr>
          <p:cNvPr id="19" name="Image 5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71605" y="2649736"/>
            <a:ext cx="425276" cy="425276"/>
          </a:xfrm>
          <a:prstGeom prst="rect">
            <a:avLst/>
          </a:prstGeom>
        </p:spPr>
      </p:pic>
      <p:pic>
        <p:nvPicPr>
          <p:cNvPr id="20" name="Image 6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288584" y="2766640"/>
            <a:ext cx="191319" cy="191319"/>
          </a:xfrm>
          <a:prstGeom prst="rect">
            <a:avLst/>
          </a:prstGeom>
        </p:spPr>
      </p:pic>
      <p:sp>
        <p:nvSpPr>
          <p:cNvPr id="21" name="Text 12"/>
          <p:cNvSpPr/>
          <p:nvPr/>
        </p:nvSpPr>
        <p:spPr>
          <a:xfrm>
            <a:off x="6171605" y="3216771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DCD7E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Védőoltás</a:t>
            </a:r>
            <a:endParaRPr lang="en-US" sz="1350" dirty="0"/>
          </a:p>
        </p:txBody>
      </p:sp>
      <p:sp>
        <p:nvSpPr>
          <p:cNvPr id="22" name="Text 13"/>
          <p:cNvSpPr/>
          <p:nvPr/>
        </p:nvSpPr>
        <p:spPr>
          <a:xfrm>
            <a:off x="6171605" y="3523283"/>
            <a:ext cx="2329681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Elölt/legyengített kórokozó vagy mRNS — az immunrendszer „betanulja" a védekezést</a:t>
            </a: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96119" y="402357"/>
            <a:ext cx="754335" cy="275927"/>
          </a:xfrm>
          <a:prstGeom prst="roundRect">
            <a:avLst>
              <a:gd name="adj" fmla="val 17263"/>
            </a:avLst>
          </a:prstGeom>
          <a:noFill/>
          <a:ln w="4763">
            <a:solidFill>
              <a:srgbClr val="481C9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85936" y="449610"/>
            <a:ext cx="1031900" cy="1814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850" dirty="0">
                <a:solidFill>
                  <a:srgbClr val="481C9E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7. FEJEZET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496119" y="734988"/>
            <a:ext cx="4369371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F2F0F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Szubvirális rendszerek</a:t>
            </a:r>
            <a:endParaRPr lang="en-US" sz="2750" dirty="0"/>
          </a:p>
        </p:txBody>
      </p:sp>
      <p:sp>
        <p:nvSpPr>
          <p:cNvPr id="5" name="Text 3"/>
          <p:cNvSpPr/>
          <p:nvPr/>
        </p:nvSpPr>
        <p:spPr>
          <a:xfrm>
            <a:off x="496119" y="1390576"/>
            <a:ext cx="860896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A vírusoknál is léteznek egyszerűbb szerkezetek — a </a:t>
            </a:r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szubvirális rendszerek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. Nem tartalmaznak egyszerre fehérjét és nukleinsavat.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394022" y="1776859"/>
            <a:ext cx="4107135" cy="2964210"/>
          </a:xfrm>
          <a:prstGeom prst="roundRect">
            <a:avLst>
              <a:gd name="adj" fmla="val 3444"/>
            </a:avLst>
          </a:prstGeom>
          <a:solidFill>
            <a:srgbClr val="876CD4">
              <a:alpha val="95000"/>
            </a:srgbClr>
          </a:solidFill>
          <a:ln/>
        </p:spPr>
      </p:sp>
      <p:sp>
        <p:nvSpPr>
          <p:cNvPr id="7" name="Text 5"/>
          <p:cNvSpPr/>
          <p:nvPr/>
        </p:nvSpPr>
        <p:spPr>
          <a:xfrm>
            <a:off x="535781" y="1918618"/>
            <a:ext cx="2809056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Viroidok — „A kopasz RNS"</a:t>
            </a:r>
            <a:endParaRPr lang="en-US" sz="1350" dirty="0"/>
          </a:p>
        </p:txBody>
      </p:sp>
      <p:sp>
        <p:nvSpPr>
          <p:cNvPr id="8" name="Text 6"/>
          <p:cNvSpPr/>
          <p:nvPr/>
        </p:nvSpPr>
        <p:spPr>
          <a:xfrm>
            <a:off x="535781" y="2281833"/>
            <a:ext cx="3823618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Egyetlen rövid, </a:t>
            </a:r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000000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gyűrűs RNS-molekula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, fehérjeburok nélkül. Kizárólag növényeket fertőznek.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35781" y="2863007"/>
            <a:ext cx="3823618" cy="5031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342900" indent="-342900">
              <a:lnSpc>
                <a:spcPct val="133000"/>
              </a:lnSpc>
              <a:buSzPct val="100000"/>
              <a:buChar char="•"/>
            </a:pPr>
            <a:r>
              <a:rPr lang="en-US" sz="1100" dirty="0">
                <a:solidFill>
                  <a:srgbClr val="000000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Burgonya orsógumósság viroid</a:t>
            </a:r>
            <a:endParaRPr lang="en-US" sz="1100" dirty="0"/>
          </a:p>
          <a:p>
            <a:pPr algn="l" marL="342900" indent="-342900">
              <a:lnSpc>
                <a:spcPct val="133000"/>
              </a:lnSpc>
              <a:buSzPct val="100000"/>
              <a:buChar char="•"/>
            </a:pPr>
            <a:r>
              <a:rPr lang="en-US" sz="1100" dirty="0">
                <a:solidFill>
                  <a:srgbClr val="000000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Citromféle exocortis viroid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4749701" y="1918618"/>
            <a:ext cx="311631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F2F0F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Prionok — „A fertőző fehérjék"</a:t>
            </a:r>
            <a:endParaRPr lang="en-US" sz="1350" dirty="0"/>
          </a:p>
        </p:txBody>
      </p:sp>
      <p:sp>
        <p:nvSpPr>
          <p:cNvPr id="11" name="Text 9"/>
          <p:cNvSpPr/>
          <p:nvPr/>
        </p:nvSpPr>
        <p:spPr>
          <a:xfrm>
            <a:off x="4749701" y="2281833"/>
            <a:ext cx="3902943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Nincs bennük nukleinsav — csak </a:t>
            </a:r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hibás térszerkezetű fehérje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. Láncreakciót indítanak: az egészséges fehérjéket hibássá alakítják, az agyszövet </a:t>
            </a:r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szivacsossá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 válik.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4749701" y="3089821"/>
            <a:ext cx="3902943" cy="77956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342900" indent="-342900">
              <a:lnSpc>
                <a:spcPct val="133000"/>
              </a:lnSpc>
              <a:buSzPct val="100000"/>
              <a:buChar char="•"/>
            </a:pPr>
            <a:r>
              <a:rPr lang="en-US" sz="110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Kergemarhakór (BSE)</a:t>
            </a:r>
            <a:endParaRPr lang="en-US" sz="1100" dirty="0"/>
          </a:p>
          <a:p>
            <a:pPr algn="l" marL="342900" indent="-342900">
              <a:lnSpc>
                <a:spcPct val="133000"/>
              </a:lnSpc>
              <a:buSzPct val="100000"/>
              <a:buChar char="•"/>
            </a:pPr>
            <a:r>
              <a:rPr lang="en-US" sz="110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Creutzfeldt-Jakob-szindróma (ember)</a:t>
            </a:r>
            <a:endParaRPr lang="en-US" sz="1100" dirty="0"/>
          </a:p>
          <a:p>
            <a:pPr algn="l" marL="342900" indent="-342900">
              <a:lnSpc>
                <a:spcPct val="133000"/>
              </a:lnSpc>
              <a:buSzPct val="100000"/>
              <a:buChar char="•"/>
            </a:pPr>
            <a:r>
              <a:rPr lang="en-US" sz="110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Kuru — „a nevető halál"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4749701" y="4028852"/>
            <a:ext cx="3902943" cy="552748"/>
          </a:xfrm>
          <a:prstGeom prst="roundRect">
            <a:avLst>
              <a:gd name="adj" fmla="val 10772"/>
            </a:avLst>
          </a:prstGeom>
          <a:solidFill>
            <a:srgbClr val="450707"/>
          </a:solidFill>
          <a:ln/>
        </p:spPr>
      </p:sp>
      <p:pic>
        <p:nvPicPr>
          <p:cNvPr id="1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891460" y="4234383"/>
            <a:ext cx="177180" cy="141759"/>
          </a:xfrm>
          <a:prstGeom prst="rect">
            <a:avLst/>
          </a:prstGeom>
        </p:spPr>
      </p:pic>
      <p:sp>
        <p:nvSpPr>
          <p:cNvPr id="15" name="Text 12"/>
          <p:cNvSpPr/>
          <p:nvPr/>
        </p:nvSpPr>
        <p:spPr>
          <a:xfrm>
            <a:off x="5210398" y="4191819"/>
            <a:ext cx="3757687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A prionbetegségek </a:t>
            </a:r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FFFFFF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gyógyíthatatlanok és halálosak.</a:t>
            </a: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96119" y="439341"/>
            <a:ext cx="1180430" cy="270346"/>
          </a:xfrm>
          <a:prstGeom prst="roundRect">
            <a:avLst>
              <a:gd name="adj" fmla="val 17344"/>
            </a:avLst>
          </a:prstGeom>
          <a:noFill/>
          <a:ln w="4763">
            <a:solidFill>
              <a:srgbClr val="481C9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84597" y="485924"/>
            <a:ext cx="1460674" cy="1771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850" dirty="0">
                <a:solidFill>
                  <a:srgbClr val="481C9E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ÖSSZEHASONLÍTÁS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496119" y="764604"/>
            <a:ext cx="8475315" cy="4360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00" dirty="0">
                <a:solidFill>
                  <a:srgbClr val="F2F0F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Vírusok, viroidok és prionok — összehasonlítás</a:t>
            </a:r>
            <a:endParaRPr lang="en-US" sz="2700" dirty="0"/>
          </a:p>
        </p:txBody>
      </p:sp>
      <p:sp>
        <p:nvSpPr>
          <p:cNvPr id="5" name="Shape 3"/>
          <p:cNvSpPr/>
          <p:nvPr/>
        </p:nvSpPr>
        <p:spPr>
          <a:xfrm>
            <a:off x="496119" y="1406723"/>
            <a:ext cx="8151763" cy="2228701"/>
          </a:xfrm>
          <a:prstGeom prst="roundRect">
            <a:avLst>
              <a:gd name="adj" fmla="val 2630"/>
            </a:avLst>
          </a:prstGeom>
          <a:noFill/>
          <a:ln w="4763">
            <a:solidFill>
              <a:srgbClr val="FFFFFF">
                <a:alpha val="24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40556" y="1498625"/>
            <a:ext cx="2211288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1050" b="1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Szempont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2678460" y="1498625"/>
            <a:ext cx="2208907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1050" b="1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Vírus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4713982" y="1498625"/>
            <a:ext cx="2208907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1050" b="1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Viroid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6749504" y="1498625"/>
            <a:ext cx="2211288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1050" b="1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Prion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640556" y="1899121"/>
            <a:ext cx="2211288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1050" b="1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Nukleinsav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2678460" y="1899121"/>
            <a:ext cx="2208907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105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DNS vagy RNS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4713982" y="1899121"/>
            <a:ext cx="2208907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105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Csak RNS</a:t>
            </a:r>
            <a:endParaRPr lang="en-US" sz="1050" dirty="0"/>
          </a:p>
        </p:txBody>
      </p:sp>
      <p:sp>
        <p:nvSpPr>
          <p:cNvPr id="13" name="Text 11"/>
          <p:cNvSpPr/>
          <p:nvPr/>
        </p:nvSpPr>
        <p:spPr>
          <a:xfrm>
            <a:off x="6749504" y="1899121"/>
            <a:ext cx="2211288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105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Nincs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640556" y="2299618"/>
            <a:ext cx="2211288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1050" b="1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Fehérje</a:t>
            </a:r>
            <a:endParaRPr lang="en-US" sz="1050" dirty="0"/>
          </a:p>
        </p:txBody>
      </p:sp>
      <p:sp>
        <p:nvSpPr>
          <p:cNvPr id="15" name="Text 13"/>
          <p:cNvSpPr/>
          <p:nvPr/>
        </p:nvSpPr>
        <p:spPr>
          <a:xfrm>
            <a:off x="2678460" y="2299618"/>
            <a:ext cx="2208907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105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Van (kapszid)</a:t>
            </a:r>
            <a:endParaRPr lang="en-US" sz="1050" dirty="0"/>
          </a:p>
        </p:txBody>
      </p:sp>
      <p:sp>
        <p:nvSpPr>
          <p:cNvPr id="16" name="Text 14"/>
          <p:cNvSpPr/>
          <p:nvPr/>
        </p:nvSpPr>
        <p:spPr>
          <a:xfrm>
            <a:off x="4713982" y="2299618"/>
            <a:ext cx="2208907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105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Nincs</a:t>
            </a:r>
            <a:endParaRPr lang="en-US" sz="1050" dirty="0"/>
          </a:p>
        </p:txBody>
      </p:sp>
      <p:sp>
        <p:nvSpPr>
          <p:cNvPr id="17" name="Text 15"/>
          <p:cNvSpPr/>
          <p:nvPr/>
        </p:nvSpPr>
        <p:spPr>
          <a:xfrm>
            <a:off x="6749504" y="2299618"/>
            <a:ext cx="2211288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105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Van (hibás)</a:t>
            </a:r>
            <a:endParaRPr lang="en-US" sz="1050" dirty="0"/>
          </a:p>
        </p:txBody>
      </p:sp>
      <p:sp>
        <p:nvSpPr>
          <p:cNvPr id="18" name="Text 16"/>
          <p:cNvSpPr/>
          <p:nvPr/>
        </p:nvSpPr>
        <p:spPr>
          <a:xfrm>
            <a:off x="640556" y="2700114"/>
            <a:ext cx="2211288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1050" b="1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Gazda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2678460" y="2700114"/>
            <a:ext cx="1751707" cy="4429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105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Növény, állat, ember, baktérium</a:t>
            </a:r>
            <a:endParaRPr lang="en-US" sz="1050" dirty="0"/>
          </a:p>
        </p:txBody>
      </p:sp>
      <p:sp>
        <p:nvSpPr>
          <p:cNvPr id="20" name="Text 18"/>
          <p:cNvSpPr/>
          <p:nvPr/>
        </p:nvSpPr>
        <p:spPr>
          <a:xfrm>
            <a:off x="4713982" y="2700114"/>
            <a:ext cx="2208907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105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Csak növény</a:t>
            </a:r>
            <a:endParaRPr lang="en-US" sz="1050" dirty="0"/>
          </a:p>
        </p:txBody>
      </p:sp>
      <p:sp>
        <p:nvSpPr>
          <p:cNvPr id="21" name="Text 19"/>
          <p:cNvSpPr/>
          <p:nvPr/>
        </p:nvSpPr>
        <p:spPr>
          <a:xfrm>
            <a:off x="6749504" y="2700114"/>
            <a:ext cx="2211288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105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Állat, ember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640556" y="3322067"/>
            <a:ext cx="2211288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1050" b="1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Példa</a:t>
            </a:r>
            <a:endParaRPr lang="en-US" sz="1050" dirty="0"/>
          </a:p>
        </p:txBody>
      </p:sp>
      <p:sp>
        <p:nvSpPr>
          <p:cNvPr id="23" name="Text 21"/>
          <p:cNvSpPr/>
          <p:nvPr/>
        </p:nvSpPr>
        <p:spPr>
          <a:xfrm>
            <a:off x="2678460" y="3322067"/>
            <a:ext cx="2208907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105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Influenza, HIV, SARS-CoV-2</a:t>
            </a:r>
            <a:endParaRPr lang="en-US" sz="1050" dirty="0"/>
          </a:p>
        </p:txBody>
      </p:sp>
      <p:sp>
        <p:nvSpPr>
          <p:cNvPr id="24" name="Text 22"/>
          <p:cNvSpPr/>
          <p:nvPr/>
        </p:nvSpPr>
        <p:spPr>
          <a:xfrm>
            <a:off x="4713982" y="3322067"/>
            <a:ext cx="2208907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105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Burgonya orsógumósság</a:t>
            </a:r>
            <a:endParaRPr lang="en-US" sz="1050" dirty="0"/>
          </a:p>
        </p:txBody>
      </p:sp>
      <p:sp>
        <p:nvSpPr>
          <p:cNvPr id="25" name="Text 23"/>
          <p:cNvSpPr/>
          <p:nvPr/>
        </p:nvSpPr>
        <p:spPr>
          <a:xfrm>
            <a:off x="6749504" y="3322067"/>
            <a:ext cx="2211288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105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Kergemarhakór, CJD</a:t>
            </a:r>
            <a:endParaRPr lang="en-US" sz="1050" dirty="0"/>
          </a:p>
        </p:txBody>
      </p:sp>
      <p:sp>
        <p:nvSpPr>
          <p:cNvPr id="26" name="Shape 24"/>
          <p:cNvSpPr/>
          <p:nvPr/>
        </p:nvSpPr>
        <p:spPr>
          <a:xfrm>
            <a:off x="496119" y="3789908"/>
            <a:ext cx="8151763" cy="759768"/>
          </a:xfrm>
          <a:prstGeom prst="roundRect">
            <a:avLst>
              <a:gd name="adj" fmla="val 7714"/>
            </a:avLst>
          </a:prstGeom>
          <a:solidFill>
            <a:srgbClr val="022349"/>
          </a:solidFill>
          <a:ln/>
        </p:spPr>
      </p:sp>
      <p:pic>
        <p:nvPicPr>
          <p:cNvPr id="2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5645" y="3989784"/>
            <a:ext cx="174427" cy="139526"/>
          </a:xfrm>
          <a:prstGeom prst="rect">
            <a:avLst/>
          </a:prstGeom>
        </p:spPr>
      </p:pic>
      <p:sp>
        <p:nvSpPr>
          <p:cNvPr id="28" name="Text 25"/>
          <p:cNvSpPr/>
          <p:nvPr/>
        </p:nvSpPr>
        <p:spPr>
          <a:xfrm>
            <a:off x="949598" y="3948336"/>
            <a:ext cx="7558757" cy="4429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1050" b="1" dirty="0">
                <a:solidFill>
                  <a:srgbClr val="FFFFFF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Gondolkodtató:</a:t>
            </a:r>
            <a:pPr algn="l" indent="0" marL="0">
              <a:lnSpc>
                <a:spcPct val="132000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 Ha a prionokban nincs DNS vagy RNS, hogyan képesek mégis „szaporodni"? → A meglévő egészséges fehérjéket alakítják át hibássá kontakttal — nem klasszikus szaporodás, hanem láncreakció.</a:t>
            </a:r>
            <a:endParaRPr lang="en-US" sz="10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2026-06-18T08:56:14Z</dcterms:created>
  <dcterms:modified xsi:type="dcterms:W3CDTF">2026-06-18T08:56:14Z</dcterms:modified>
</cp:coreProperties>
</file>