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9144000" cy="5143500"/>
  <p:notesSz cx="5143500" cy="9144000"/>
  <p:embeddedFontLst>
    <p:embeddedFont>
      <p:font typeface="Alexandria ExtraBold"/>
      <p:regular r:id="rId201314"/>
    </p:embeddedFont>
    <p:embeddedFont>
      <p:font typeface="Alexandria Thin"/>
      <p:regular r:id="rId201315"/>
    </p:embeddedFont>
    <p:embeddedFont>
      <p:font typeface="Alexandria ExtraLight"/>
      <p:regular r:id="rId201316"/>
    </p:embeddedFont>
    <p:embeddedFont>
      <p:font typeface="Alexandria Light"/>
      <p:regular r:id="rId201317"/>
    </p:embeddedFont>
    <p:embeddedFont>
      <p:font typeface="Alexandria"/>
      <p:regular r:id="rId201318"/>
    </p:embeddedFont>
    <p:embeddedFont>
      <p:font typeface="Alexandria Medium"/>
      <p:regular r:id="rId201319"/>
    </p:embeddedFont>
    <p:embeddedFont>
      <p:font typeface="Alexandria SemiBold"/>
      <p:regular r:id="rId201320"/>
    </p:embeddedFont>
    <p:embeddedFont>
      <p:font typeface="Alexandria Bold"/>
      <p:regular r:id="rId201321"/>
    </p:embeddedFont>
    <p:embeddedFont>
      <p:font typeface="Alexandria Black"/>
      <p:regular r:id="rId201322"/>
    </p:embeddedFont>
    <p:embeddedFont>
      <p:font typeface="Nobile"/>
      <p:regular r:id="rId201323"/>
    </p:embeddedFont>
    <p:embeddedFont>
      <p:font typeface="Nobile Medium"/>
      <p:regular r:id="rId201324"/>
    </p:embeddedFont>
    <p:embeddedFont>
      <p:font typeface="Nobile Bold"/>
      <p:regular r:id="rId201325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9F9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svg"/><Relationship Id="rId4" Type="http://schemas.openxmlformats.org/officeDocument/2006/relationships/image" Target="../media/image-3-2.png"/><Relationship Id="rId5" Type="http://schemas.openxmlformats.org/officeDocument/2006/relationships/image" Target="../media/image-3-3.svg"/><Relationship Id="rId6" Type="http://schemas.openxmlformats.org/officeDocument/2006/relationships/image" Target="../media/image-3-2.png"/><Relationship Id="rId7" Type="http://schemas.openxmlformats.org/officeDocument/2006/relationships/image" Target="../media/image-3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svg"/><Relationship Id="rId4" Type="http://schemas.openxmlformats.org/officeDocument/2006/relationships/image" Target="../media/image-6-4.png"/><Relationship Id="rId5" Type="http://schemas.openxmlformats.org/officeDocument/2006/relationships/image" Target="../media/image-6-5.svg"/><Relationship Id="rId6" Type="http://schemas.openxmlformats.org/officeDocument/2006/relationships/image" Target="../media/image-6-6.png"/><Relationship Id="rId7" Type="http://schemas.openxmlformats.org/officeDocument/2006/relationships/image" Target="../media/image-6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795611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A műanyag kor: Kényelem vagy végzet?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25119" y="2894186"/>
            <a:ext cx="4722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Az emberiség valaha volt legelterjedtebb anyaga — és egyben legnagyobb környezeti fenyegetése. Vajon van még visszaút?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416198"/>
            <a:ext cx="3968204" cy="429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A láthatatlan invázió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3925119" y="1113458"/>
            <a:ext cx="2278261" cy="4531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35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8,3Mrd</a:t>
            </a:r>
            <a:endParaRPr lang="en-US" sz="3550" dirty="0"/>
          </a:p>
        </p:txBody>
      </p:sp>
      <p:sp>
        <p:nvSpPr>
          <p:cNvPr id="5" name="Text 2"/>
          <p:cNvSpPr/>
          <p:nvPr/>
        </p:nvSpPr>
        <p:spPr>
          <a:xfrm>
            <a:off x="4205883" y="1734964"/>
            <a:ext cx="1716658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Tonna termelés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3925119" y="2029271"/>
            <a:ext cx="2278261" cy="4326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60 év alatt előállított műanyag mennyisége világszerte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6369621" y="1113458"/>
            <a:ext cx="2278261" cy="4531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35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6,3Mrd</a:t>
            </a:r>
            <a:endParaRPr lang="en-US" sz="3550" dirty="0"/>
          </a:p>
        </p:txBody>
      </p:sp>
      <p:sp>
        <p:nvSpPr>
          <p:cNvPr id="8" name="Text 5"/>
          <p:cNvSpPr/>
          <p:nvPr/>
        </p:nvSpPr>
        <p:spPr>
          <a:xfrm>
            <a:off x="6650385" y="1734964"/>
            <a:ext cx="1716658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Tonna hulladék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6369621" y="2029271"/>
            <a:ext cx="2278261" cy="4326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 megtermelt műanyag túlnyomó része szemétté vált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5147370" y="2796555"/>
            <a:ext cx="2278261" cy="4531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35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5</a:t>
            </a:r>
            <a:endParaRPr lang="en-US" sz="3550" dirty="0"/>
          </a:p>
        </p:txBody>
      </p:sp>
      <p:sp>
        <p:nvSpPr>
          <p:cNvPr id="11" name="Text 8"/>
          <p:cNvSpPr/>
          <p:nvPr/>
        </p:nvSpPr>
        <p:spPr>
          <a:xfrm>
            <a:off x="5428134" y="3418061"/>
            <a:ext cx="1716658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Szemétsziget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5147370" y="3712369"/>
            <a:ext cx="2278261" cy="4326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 világ óceánjait borító hatalmas műanyag-felhők száma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3925119" y="4294659"/>
            <a:ext cx="4722763" cy="4326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 Csendes-óceáni szemétsziget mérete meghaladja Franciaországét — és ez csupán az egyik az ötből.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07194"/>
            <a:ext cx="5877074" cy="3807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PET-palackok: A mítosz és a valóság</a:t>
            </a:r>
            <a:endParaRPr lang="en-US" sz="23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381571"/>
            <a:ext cx="5194622" cy="2917924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92713" y="1062633"/>
            <a:ext cx="2659931" cy="111554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185967" y="1198736"/>
            <a:ext cx="1690985" cy="1951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A kényelem ígérete</a:t>
            </a:r>
            <a:endParaRPr lang="en-US" sz="1150" dirty="0"/>
          </a:p>
        </p:txBody>
      </p:sp>
      <p:sp>
        <p:nvSpPr>
          <p:cNvPr id="6" name="Text 2"/>
          <p:cNvSpPr/>
          <p:nvPr/>
        </p:nvSpPr>
        <p:spPr>
          <a:xfrm>
            <a:off x="6185967" y="1498476"/>
            <a:ext cx="2330574" cy="5435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9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Könnyű, erős, gázzáró — ideális csomagolóanyag, amely forradalmasította az élelmiszeripart.</a:t>
            </a:r>
            <a:endParaRPr lang="en-US" sz="9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92713" y="2282800"/>
            <a:ext cx="2659931" cy="111554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185967" y="2418904"/>
            <a:ext cx="1594470" cy="1951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⚠️</a:t>
            </a:r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A kemény valóság</a:t>
            </a:r>
            <a:endParaRPr lang="en-US" sz="1150" dirty="0"/>
          </a:p>
        </p:txBody>
      </p:sp>
      <p:sp>
        <p:nvSpPr>
          <p:cNvPr id="9" name="Text 4"/>
          <p:cNvSpPr/>
          <p:nvPr/>
        </p:nvSpPr>
        <p:spPr>
          <a:xfrm>
            <a:off x="6185967" y="2718643"/>
            <a:ext cx="2330574" cy="5435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9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Az USA-ban a PET-palackok </a:t>
            </a:r>
            <a:pPr algn="l" indent="0" marL="0">
              <a:lnSpc>
                <a:spcPct val="124000"/>
              </a:lnSpc>
              <a:buNone/>
            </a:pPr>
            <a:r>
              <a:rPr lang="en-US" sz="950" b="1" dirty="0">
                <a:solidFill>
                  <a:srgbClr val="404155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86%-a</a:t>
            </a:r>
            <a:pPr algn="l" indent="0" marL="0">
              <a:lnSpc>
                <a:spcPct val="124000"/>
              </a:lnSpc>
              <a:buNone/>
            </a:pPr>
            <a:r>
              <a:rPr lang="en-US" sz="9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soha nem kerül újrahasznosításra — egyszerűen szemétté válik.</a:t>
            </a:r>
            <a:endParaRPr lang="en-US" sz="9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92713" y="3502968"/>
            <a:ext cx="2659931" cy="111554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185967" y="3639071"/>
            <a:ext cx="1755577" cy="1951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⏳</a:t>
            </a:r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Az örökös probléma</a:t>
            </a:r>
            <a:endParaRPr lang="en-US" sz="1150" dirty="0"/>
          </a:p>
        </p:txBody>
      </p:sp>
      <p:sp>
        <p:nvSpPr>
          <p:cNvPr id="12" name="Text 6"/>
          <p:cNvSpPr/>
          <p:nvPr/>
        </p:nvSpPr>
        <p:spPr>
          <a:xfrm>
            <a:off x="6185967" y="3938811"/>
            <a:ext cx="2330574" cy="5435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9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Egy PET-palack </a:t>
            </a:r>
            <a:pPr algn="l" indent="0" marL="0">
              <a:lnSpc>
                <a:spcPct val="124000"/>
              </a:lnSpc>
              <a:buNone/>
            </a:pPr>
            <a:r>
              <a:rPr lang="en-US" sz="950" b="1" dirty="0">
                <a:solidFill>
                  <a:srgbClr val="404155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450–1000 évig</a:t>
            </a:r>
            <a:pPr algn="l" indent="0" marL="0">
              <a:lnSpc>
                <a:spcPct val="124000"/>
              </a:lnSpc>
              <a:buNone/>
            </a:pPr>
            <a:r>
              <a:rPr lang="en-US" sz="9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bomlik le a természetben, miközben fokozatosan aprózódik.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555501"/>
            <a:ext cx="4647158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Az egészségünk kockán</a:t>
            </a:r>
            <a:endParaRPr lang="en-US" sz="2750" dirty="0"/>
          </a:p>
        </p:txBody>
      </p:sp>
      <p:sp>
        <p:nvSpPr>
          <p:cNvPr id="4" name="Shape 1"/>
          <p:cNvSpPr/>
          <p:nvPr/>
        </p:nvSpPr>
        <p:spPr>
          <a:xfrm>
            <a:off x="496119" y="1211089"/>
            <a:ext cx="2290465" cy="1955081"/>
          </a:xfrm>
          <a:prstGeom prst="roundRect">
            <a:avLst>
              <a:gd name="adj" fmla="val 3046"/>
            </a:avLst>
          </a:prstGeom>
          <a:solidFill>
            <a:srgbClr val="D2DDF9"/>
          </a:solidFill>
          <a:ln w="4763">
            <a:solidFill>
              <a:srgbClr val="B8C3DF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42640" y="1357610"/>
            <a:ext cx="1997422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🔬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Méreganyagok az ivóvízben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642640" y="1885578"/>
            <a:ext cx="1997422" cy="1134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Az antimon és a ftalátok kioldódnak a palackokból — különösen meleg környezetben, például nyáron vagy autóban.</a:t>
            </a:r>
            <a:endParaRPr lang="en-US" sz="1100" dirty="0"/>
          </a:p>
        </p:txBody>
      </p:sp>
      <p:sp>
        <p:nvSpPr>
          <p:cNvPr id="7" name="Shape 4"/>
          <p:cNvSpPr/>
          <p:nvPr/>
        </p:nvSpPr>
        <p:spPr>
          <a:xfrm>
            <a:off x="2928342" y="1211089"/>
            <a:ext cx="2290539" cy="1955081"/>
          </a:xfrm>
          <a:prstGeom prst="roundRect">
            <a:avLst>
              <a:gd name="adj" fmla="val 3046"/>
            </a:avLst>
          </a:prstGeom>
          <a:solidFill>
            <a:srgbClr val="D2DDF9"/>
          </a:solidFill>
          <a:ln w="4763">
            <a:solidFill>
              <a:srgbClr val="B8C3D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074863" y="1357610"/>
            <a:ext cx="1997497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🌡️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Hő = gyorsabb mérgezés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3074863" y="1885578"/>
            <a:ext cx="1997497" cy="1134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Magas hőmérsékleten a káros anyagok kibocsátása drámaian felgyorsul. A napra kitett palack különösen veszélyes.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496119" y="3307928"/>
            <a:ext cx="4722763" cy="1279996"/>
          </a:xfrm>
          <a:prstGeom prst="roundRect">
            <a:avLst>
              <a:gd name="adj" fmla="val 4652"/>
            </a:avLst>
          </a:prstGeom>
          <a:solidFill>
            <a:srgbClr val="D2DDF9"/>
          </a:solidFill>
          <a:ln w="4763">
            <a:solidFill>
              <a:srgbClr val="B8C3D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42640" y="3454450"/>
            <a:ext cx="224083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🩸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Bennünk is ott vannak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42640" y="3760961"/>
            <a:ext cx="4429720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Mikroműanyagokat találtak az emberi vérben, tüdőben, májban és még az anyatejben is — a tudomány most kezdi megérteni a hatásokat.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93576"/>
            <a:ext cx="2284661" cy="228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A körforgás illúziója</a:t>
            </a:r>
            <a:endParaRPr lang="en-US" sz="1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720849"/>
            <a:ext cx="3986733" cy="398673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665911" y="2426122"/>
            <a:ext cx="2250430" cy="114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Miért nem működik az újrahasznosítás?</a:t>
            </a:r>
            <a:endParaRPr lang="en-US" sz="700" dirty="0"/>
          </a:p>
        </p:txBody>
      </p:sp>
      <p:sp>
        <p:nvSpPr>
          <p:cNvPr id="5" name="Text 2"/>
          <p:cNvSpPr/>
          <p:nvPr/>
        </p:nvSpPr>
        <p:spPr>
          <a:xfrm>
            <a:off x="4665911" y="2578001"/>
            <a:ext cx="3986733" cy="1771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1000"/>
              </a:lnSpc>
              <a:buNone/>
            </a:pPr>
            <a:r>
              <a:rPr lang="en-US" sz="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 műanyagok csupán </a:t>
            </a:r>
            <a:pPr algn="l" indent="0" marL="0">
              <a:lnSpc>
                <a:spcPct val="101000"/>
              </a:lnSpc>
              <a:buNone/>
            </a:pPr>
            <a:r>
              <a:rPr lang="en-US" sz="550" b="1" dirty="0">
                <a:solidFill>
                  <a:srgbClr val="404155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töredéke</a:t>
            </a:r>
            <a:pPr algn="l" indent="0" marL="0">
              <a:lnSpc>
                <a:spcPct val="101000"/>
              </a:lnSpc>
              <a:buNone/>
            </a:pPr>
            <a:r>
              <a:rPr lang="en-US" sz="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kerül valódi körforgásba. A legtöbb „újrahasznosított" műanyag valójában lefelé ciklusba kerül — alacsonyabb minőségű termékké válik, majd végül hulladékká.</a:t>
            </a:r>
            <a:endParaRPr lang="en-US" sz="550" dirty="0"/>
          </a:p>
        </p:txBody>
      </p:sp>
      <p:sp>
        <p:nvSpPr>
          <p:cNvPr id="6" name="Shape 3"/>
          <p:cNvSpPr/>
          <p:nvPr/>
        </p:nvSpPr>
        <p:spPr>
          <a:xfrm>
            <a:off x="4665911" y="2797448"/>
            <a:ext cx="3986733" cy="200174"/>
          </a:xfrm>
          <a:prstGeom prst="roundRect">
            <a:avLst>
              <a:gd name="adj" fmla="val 15337"/>
            </a:avLst>
          </a:prstGeom>
          <a:solidFill>
            <a:srgbClr val="FCF2B5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8985" y="2888754"/>
            <a:ext cx="91306" cy="7307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903366" y="2849538"/>
            <a:ext cx="4133404" cy="88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1000"/>
              </a:lnSpc>
              <a:buNone/>
            </a:pPr>
            <a:r>
              <a:rPr lang="en-US" sz="55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 gyártás továbbra is kőolajra és földgázra épül — az újrahasznosítás nem oldja meg a kiváltó okot.</a:t>
            </a:r>
            <a:endParaRPr lang="en-US" sz="5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395213"/>
            <a:ext cx="4722763" cy="8306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Cselekvési terv: A hulladékmentes jövő</a:t>
            </a:r>
            <a:endParaRPr lang="en-US" sz="2600" dirty="0"/>
          </a:p>
        </p:txBody>
      </p:sp>
      <p:sp>
        <p:nvSpPr>
          <p:cNvPr id="4" name="Shape 1"/>
          <p:cNvSpPr/>
          <p:nvPr/>
        </p:nvSpPr>
        <p:spPr>
          <a:xfrm>
            <a:off x="629022" y="1612032"/>
            <a:ext cx="132904" cy="760735"/>
          </a:xfrm>
          <a:prstGeom prst="roundRect">
            <a:avLst>
              <a:gd name="adj" fmla="val 42001"/>
            </a:avLst>
          </a:prstGeom>
          <a:solidFill>
            <a:srgbClr val="D2DDF9"/>
          </a:solidFill>
          <a:ln w="4763">
            <a:solidFill>
              <a:srgbClr val="B8C3DF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496119" y="1524744"/>
            <a:ext cx="398711" cy="398711"/>
          </a:xfrm>
          <a:prstGeom prst="roundRect">
            <a:avLst>
              <a:gd name="adj" fmla="val 71668"/>
            </a:avLst>
          </a:prstGeom>
          <a:solidFill>
            <a:srgbClr val="D2DDF9"/>
          </a:solidFill>
          <a:ln w="4763">
            <a:solidFill>
              <a:srgbClr val="B8C3DF"/>
            </a:solidFill>
            <a:prstDash val="solid"/>
          </a:ln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5759" y="1624385"/>
            <a:ext cx="199355" cy="19935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019398" y="1545580"/>
            <a:ext cx="1979340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Rendszerszintű változás</a:t>
            </a:r>
            <a:endParaRPr lang="en-US" sz="1300" dirty="0"/>
          </a:p>
        </p:txBody>
      </p:sp>
      <p:sp>
        <p:nvSpPr>
          <p:cNvPr id="8" name="Text 4"/>
          <p:cNvSpPr/>
          <p:nvPr/>
        </p:nvSpPr>
        <p:spPr>
          <a:xfrm>
            <a:off x="1019398" y="1827981"/>
            <a:ext cx="4199483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Kötelező újrahasznosítás, körforgásos gazdaság és gyártói felelősség bevezetése törvényi szinten.</a:t>
            </a:r>
            <a:endParaRPr lang="en-US" sz="1000" dirty="0"/>
          </a:p>
        </p:txBody>
      </p:sp>
      <p:sp>
        <p:nvSpPr>
          <p:cNvPr id="9" name="Shape 5"/>
          <p:cNvSpPr/>
          <p:nvPr/>
        </p:nvSpPr>
        <p:spPr>
          <a:xfrm>
            <a:off x="828377" y="2696766"/>
            <a:ext cx="132904" cy="966713"/>
          </a:xfrm>
          <a:prstGeom prst="roundRect">
            <a:avLst>
              <a:gd name="adj" fmla="val 42001"/>
            </a:avLst>
          </a:prstGeom>
          <a:solidFill>
            <a:srgbClr val="D2DDF9"/>
          </a:solidFill>
          <a:ln w="4763">
            <a:solidFill>
              <a:srgbClr val="B8C3DF"/>
            </a:solidFill>
            <a:prstDash val="solid"/>
          </a:ln>
        </p:spPr>
      </p:sp>
      <p:sp>
        <p:nvSpPr>
          <p:cNvPr id="10" name="Shape 6"/>
          <p:cNvSpPr/>
          <p:nvPr/>
        </p:nvSpPr>
        <p:spPr>
          <a:xfrm>
            <a:off x="695474" y="2609478"/>
            <a:ext cx="398711" cy="398711"/>
          </a:xfrm>
          <a:prstGeom prst="roundRect">
            <a:avLst>
              <a:gd name="adj" fmla="val 71668"/>
            </a:avLst>
          </a:prstGeom>
          <a:solidFill>
            <a:srgbClr val="D2DDF9"/>
          </a:solidFill>
          <a:ln w="4763">
            <a:solidFill>
              <a:srgbClr val="B8C3DF"/>
            </a:solidFill>
            <a:prstDash val="solid"/>
          </a:ln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5114" y="2709118"/>
            <a:ext cx="199355" cy="199355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218754" y="2630314"/>
            <a:ext cx="1661294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Tudatos fogyasztás</a:t>
            </a:r>
            <a:endParaRPr lang="en-US" sz="1300" dirty="0"/>
          </a:p>
        </p:txBody>
      </p:sp>
      <p:sp>
        <p:nvSpPr>
          <p:cNvPr id="13" name="Text 8"/>
          <p:cNvSpPr/>
          <p:nvPr/>
        </p:nvSpPr>
        <p:spPr>
          <a:xfrm>
            <a:off x="1218754" y="2912715"/>
            <a:ext cx="4000128" cy="6179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 szelektív gyűjtés önmagában nem elég — csökkentsük a fogyasztást. Használj kulacsot, vászontáskát, csomagolásmentes termékeket.</a:t>
            </a:r>
            <a:endParaRPr lang="en-US" sz="1000" dirty="0"/>
          </a:p>
        </p:txBody>
      </p:sp>
      <p:sp>
        <p:nvSpPr>
          <p:cNvPr id="14" name="Shape 9"/>
          <p:cNvSpPr/>
          <p:nvPr/>
        </p:nvSpPr>
        <p:spPr>
          <a:xfrm>
            <a:off x="1027733" y="3987478"/>
            <a:ext cx="132904" cy="760735"/>
          </a:xfrm>
          <a:prstGeom prst="roundRect">
            <a:avLst>
              <a:gd name="adj" fmla="val 42001"/>
            </a:avLst>
          </a:prstGeom>
          <a:solidFill>
            <a:srgbClr val="D2DDF9"/>
          </a:solidFill>
          <a:ln w="4763">
            <a:solidFill>
              <a:srgbClr val="B8C3DF"/>
            </a:solidFill>
            <a:prstDash val="solid"/>
          </a:ln>
        </p:spPr>
      </p:sp>
      <p:sp>
        <p:nvSpPr>
          <p:cNvPr id="15" name="Shape 10"/>
          <p:cNvSpPr/>
          <p:nvPr/>
        </p:nvSpPr>
        <p:spPr>
          <a:xfrm>
            <a:off x="894829" y="3900190"/>
            <a:ext cx="398711" cy="398711"/>
          </a:xfrm>
          <a:prstGeom prst="roundRect">
            <a:avLst>
              <a:gd name="adj" fmla="val 71668"/>
            </a:avLst>
          </a:prstGeom>
          <a:solidFill>
            <a:srgbClr val="D2DDF9"/>
          </a:solidFill>
          <a:ln w="4763">
            <a:solidFill>
              <a:srgbClr val="B8C3DF"/>
            </a:solidFill>
            <a:prstDash val="solid"/>
          </a:ln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94470" y="3999830"/>
            <a:ext cx="199355" cy="199355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418109" y="3921026"/>
            <a:ext cx="1661294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Megelőzés</a:t>
            </a:r>
            <a:endParaRPr lang="en-US" sz="1300" dirty="0"/>
          </a:p>
        </p:txBody>
      </p:sp>
      <p:sp>
        <p:nvSpPr>
          <p:cNvPr id="18" name="Text 12"/>
          <p:cNvSpPr/>
          <p:nvPr/>
        </p:nvSpPr>
        <p:spPr>
          <a:xfrm>
            <a:off x="1418109" y="4203427"/>
            <a:ext cx="3800773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 legjobb szemét az, ami meg sem születik. Minden elutasított eldobható palack egy lépés a tiszta jövő felé.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2026-06-25T18:18:43Z</dcterms:created>
  <dcterms:modified xsi:type="dcterms:W3CDTF">2026-06-25T18:18:43Z</dcterms:modified>
</cp:coreProperties>
</file>