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embeddedFontLst>
    <p:embeddedFont>
      <p:font typeface="IBM Plex Sans"/>
      <p:regular r:id="rId201314"/>
    </p:embeddedFont>
    <p:embeddedFont>
      <p:font typeface="IBM Plex Sans SemiBold"/>
      <p:regular r:id="rId201315"/>
    </p:embeddedFont>
    <p:embeddedFont>
      <p:font typeface="IBM Plex Sans Bold"/>
      <p:regular r:id="rId201316"/>
    </p:embeddedFont>
    <p:embeddedFont>
      <p:font typeface="IBM Plex Sans Light"/>
      <p:regular r:id="rId201317"/>
    </p:embeddedFont>
    <p:embeddedFont>
      <p:font typeface="IBM Plex Sans Thin"/>
      <p:regular r:id="rId201318"/>
    </p:embeddedFont>
    <p:embeddedFont>
      <p:font typeface="IBM Plex Sans ExtraLight"/>
      <p:regular r:id="rId201319"/>
    </p:embeddedFont>
    <p:embeddedFont>
      <p:font typeface="IBM Plex Sans Medium"/>
      <p:regular r:id="rId201320"/>
    </p:embeddedFont>
    <p:embeddedFont>
      <p:font typeface="Outfit Light"/>
      <p:regular r:id="rId201321"/>
    </p:embeddedFont>
    <p:embeddedFont>
      <p:font typeface="Outfit Thin"/>
      <p:regular r:id="rId201322"/>
    </p:embeddedFont>
    <p:embeddedFont>
      <p:font typeface="Outfit ExtraLight"/>
      <p:regular r:id="rId201323"/>
    </p:embeddedFont>
    <p:embeddedFont>
      <p:font typeface="Outfit"/>
      <p:regular r:id="rId201324"/>
    </p:embeddedFont>
    <p:embeddedFont>
      <p:font typeface="Outfit Medium"/>
      <p:regular r:id="rId201325"/>
    </p:embeddedFont>
    <p:embeddedFont>
      <p:font typeface="Outfit SemiBold"/>
      <p:regular r:id="rId201326"/>
    </p:embeddedFont>
    <p:embeddedFont>
      <p:font typeface="Outfit Bold"/>
      <p:regular r:id="rId201327"/>
    </p:embeddedFont>
    <p:embeddedFont>
      <p:font typeface="Outfit ExtraBold"/>
      <p:regular r:id="rId201328"/>
    </p:embeddedFont>
    <p:embeddedFont>
      <p:font typeface="Outfit Black"/>
      <p:regular r:id="rId201329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Relationship Id="rId201326" Target="fonts/201326.fntdata" Type="http://schemas.openxmlformats.org/officeDocument/2006/relationships/font"/><Relationship Id="rId201327" Target="fonts/201327.fntdata" Type="http://schemas.openxmlformats.org/officeDocument/2006/relationships/font"/><Relationship Id="rId201328" Target="fonts/201328.fntdata" Type="http://schemas.openxmlformats.org/officeDocument/2006/relationships/font"/><Relationship Id="rId201329" Target="fonts/201329.fntdata" Type="http://schemas.openxmlformats.org/officeDocument/2006/relationships/font"/><Relationship Id="rId201330" Target="fonts/201330.fntdata" Type="http://schemas.openxmlformats.org/officeDocument/2006/relationships/font"/><Relationship Id="rId201331" Target="fonts/201331.fntdata" Type="http://schemas.openxmlformats.org/officeDocument/2006/relationships/font"/><Relationship Id="rId201332" Target="fonts/201332.fntdata" Type="http://schemas.openxmlformats.org/officeDocument/2006/relationships/font"/><Relationship Id="rId201333" Target="fonts/201333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png"/><Relationship Id="rId2" Type="http://schemas.openxmlformats.org/officeDocument/2006/relationships/image" Target="../media/image-1002-2.png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1582713"/>
            <a:ext cx="4722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3F6FF3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A melléknevek fokozása németül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496119" y="2681288"/>
            <a:ext cx="4722763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Alapfok, középfok, felsőfok — Umlaut, rendhagyó alakok és összehasonlító szerkezetek</a:t>
            </a:r>
            <a:endParaRPr lang="en-US" sz="1100" dirty="0"/>
          </a:p>
        </p:txBody>
      </p:sp>
      <p:sp>
        <p:nvSpPr>
          <p:cNvPr id="5" name="Shape 2"/>
          <p:cNvSpPr/>
          <p:nvPr/>
        </p:nvSpPr>
        <p:spPr>
          <a:xfrm>
            <a:off x="496119" y="3294385"/>
            <a:ext cx="1942654" cy="266402"/>
          </a:xfrm>
          <a:prstGeom prst="roundRect">
            <a:avLst>
              <a:gd name="adj" fmla="val 38315"/>
            </a:avLst>
          </a:prstGeom>
          <a:solidFill>
            <a:srgbClr val="CFDBFC"/>
          </a:solidFill>
          <a:ln/>
        </p:spPr>
      </p:sp>
      <p:sp>
        <p:nvSpPr>
          <p:cNvPr id="6" name="Text 3"/>
          <p:cNvSpPr/>
          <p:nvPr/>
        </p:nvSpPr>
        <p:spPr>
          <a:xfrm>
            <a:off x="581174" y="3336875"/>
            <a:ext cx="2229743" cy="1814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85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10. ÉVFOLYAM · NÉMET NYELVTAN</a:t>
            </a:r>
            <a:endParaRPr lang="en-US" sz="8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502146"/>
            <a:ext cx="5341739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3F6FF3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Összefoglalás — Mit tanultunk?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496119" y="1228651"/>
            <a:ext cx="283518" cy="17718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666666"/>
                </a:solidFill>
                <a:latin typeface="Outfit Light" pitchFamily="34" charset="0"/>
                <a:ea typeface="Outfit Light" pitchFamily="34" charset="-122"/>
                <a:cs typeface="Outfit Light" pitchFamily="34" charset="-120"/>
              </a:rPr>
              <a:t>01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496119" y="1450553"/>
            <a:ext cx="4004965" cy="19050"/>
          </a:xfrm>
          <a:prstGeom prst="rect">
            <a:avLst/>
          </a:prstGeom>
          <a:solidFill>
            <a:srgbClr val="A2B9F9"/>
          </a:solidFill>
          <a:ln/>
        </p:spPr>
      </p:sp>
      <p:sp>
        <p:nvSpPr>
          <p:cNvPr id="5" name="Text 3"/>
          <p:cNvSpPr/>
          <p:nvPr/>
        </p:nvSpPr>
        <p:spPr>
          <a:xfrm>
            <a:off x="496119" y="1559496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666666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Három fokozat</a:t>
            </a:r>
            <a:endParaRPr lang="en-US" sz="1350" dirty="0"/>
          </a:p>
        </p:txBody>
      </p:sp>
      <p:sp>
        <p:nvSpPr>
          <p:cNvPr id="6" name="Text 4"/>
          <p:cNvSpPr/>
          <p:nvPr/>
        </p:nvSpPr>
        <p:spPr>
          <a:xfrm>
            <a:off x="496119" y="1866007"/>
            <a:ext cx="400496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Positiv → Komparativ (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666666"/>
                </a:solidFill>
                <a:latin typeface="IBM Plex Sans Bold" pitchFamily="34" charset="0"/>
                <a:ea typeface="IBM Plex Sans Bold" pitchFamily="34" charset="-122"/>
                <a:cs typeface="IBM Plex Sans Bold" pitchFamily="34" charset="-120"/>
              </a:rPr>
              <a:t>-er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) → Superlativ (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666666"/>
                </a:solidFill>
                <a:latin typeface="IBM Plex Sans Bold" pitchFamily="34" charset="0"/>
                <a:ea typeface="IBM Plex Sans Bold" pitchFamily="34" charset="-122"/>
                <a:cs typeface="IBM Plex Sans Bold" pitchFamily="34" charset="-120"/>
              </a:rPr>
              <a:t>am … -(e)sten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)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4642842" y="1228651"/>
            <a:ext cx="283518" cy="17718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666666"/>
                </a:solidFill>
                <a:latin typeface="Outfit Light" pitchFamily="34" charset="0"/>
                <a:ea typeface="Outfit Light" pitchFamily="34" charset="-122"/>
                <a:cs typeface="Outfit Light" pitchFamily="34" charset="-120"/>
              </a:rPr>
              <a:t>02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4642842" y="1450553"/>
            <a:ext cx="4005039" cy="19050"/>
          </a:xfrm>
          <a:prstGeom prst="rect">
            <a:avLst/>
          </a:prstGeom>
          <a:solidFill>
            <a:srgbClr val="A2B9F9"/>
          </a:solidFill>
          <a:ln/>
        </p:spPr>
      </p:sp>
      <p:sp>
        <p:nvSpPr>
          <p:cNvPr id="9" name="Text 7"/>
          <p:cNvSpPr/>
          <p:nvPr/>
        </p:nvSpPr>
        <p:spPr>
          <a:xfrm>
            <a:off x="4642842" y="1559496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666666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Umlaut-szabály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4642842" y="1866007"/>
            <a:ext cx="4005039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Egy szótagú a/o/u tövű melléknevek Umlautot kapnak: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666666"/>
                </a:solidFill>
                <a:latin typeface="IBM Plex Sans Bold" pitchFamily="34" charset="0"/>
                <a:ea typeface="IBM Plex Sans Bold" pitchFamily="34" charset="-122"/>
                <a:cs typeface="IBM Plex Sans Bold" pitchFamily="34" charset="-120"/>
              </a:rPr>
              <a:t>alt → älter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496119" y="2567657"/>
            <a:ext cx="283518" cy="17718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666666"/>
                </a:solidFill>
                <a:latin typeface="Outfit Light" pitchFamily="34" charset="0"/>
                <a:ea typeface="Outfit Light" pitchFamily="34" charset="-122"/>
                <a:cs typeface="Outfit Light" pitchFamily="34" charset="-120"/>
              </a:rPr>
              <a:t>03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496119" y="2789560"/>
            <a:ext cx="4004965" cy="19050"/>
          </a:xfrm>
          <a:prstGeom prst="rect">
            <a:avLst/>
          </a:prstGeom>
          <a:solidFill>
            <a:srgbClr val="A2B9F9"/>
          </a:solidFill>
          <a:ln/>
        </p:spPr>
      </p:sp>
      <p:sp>
        <p:nvSpPr>
          <p:cNvPr id="13" name="Text 11"/>
          <p:cNvSpPr/>
          <p:nvPr/>
        </p:nvSpPr>
        <p:spPr>
          <a:xfrm>
            <a:off x="496119" y="2898502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666666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Rendhagyó alakok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496119" y="3205014"/>
            <a:ext cx="4004965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gut→besser, viel→mehr, hoch→höher — ezeket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666666"/>
                </a:solidFill>
                <a:latin typeface="IBM Plex Sans Bold" pitchFamily="34" charset="0"/>
                <a:ea typeface="IBM Plex Sans Bold" pitchFamily="34" charset="-122"/>
                <a:cs typeface="IBM Plex Sans Bold" pitchFamily="34" charset="-120"/>
              </a:rPr>
              <a:t>kívülről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kell tudni!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4642842" y="2567657"/>
            <a:ext cx="283518" cy="17718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666666"/>
                </a:solidFill>
                <a:latin typeface="Outfit Light" pitchFamily="34" charset="0"/>
                <a:ea typeface="Outfit Light" pitchFamily="34" charset="-122"/>
                <a:cs typeface="Outfit Light" pitchFamily="34" charset="-120"/>
              </a:rPr>
              <a:t>04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4642842" y="2789560"/>
            <a:ext cx="4005039" cy="19050"/>
          </a:xfrm>
          <a:prstGeom prst="rect">
            <a:avLst/>
          </a:prstGeom>
          <a:solidFill>
            <a:srgbClr val="A2B9F9"/>
          </a:solidFill>
          <a:ln/>
        </p:spPr>
      </p:sp>
      <p:sp>
        <p:nvSpPr>
          <p:cNvPr id="17" name="Text 15"/>
          <p:cNvSpPr/>
          <p:nvPr/>
        </p:nvSpPr>
        <p:spPr>
          <a:xfrm>
            <a:off x="4642842" y="2898502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666666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Összehasonlítás</a:t>
            </a:r>
            <a:endParaRPr lang="en-US" sz="1350" dirty="0"/>
          </a:p>
        </p:txBody>
      </p:sp>
      <p:sp>
        <p:nvSpPr>
          <p:cNvPr id="18" name="Text 16"/>
          <p:cNvSpPr/>
          <p:nvPr/>
        </p:nvSpPr>
        <p:spPr>
          <a:xfrm>
            <a:off x="4642842" y="3205014"/>
            <a:ext cx="4005039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Ugyanolyan: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666666"/>
                </a:solidFill>
                <a:latin typeface="IBM Plex Sans Bold" pitchFamily="34" charset="0"/>
                <a:ea typeface="IBM Plex Sans Bold" pitchFamily="34" charset="-122"/>
                <a:cs typeface="IBM Plex Sans Bold" pitchFamily="34" charset="-120"/>
              </a:rPr>
              <a:t>so … wie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· Különböző: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666666"/>
                </a:solidFill>
                <a:latin typeface="IBM Plex Sans Bold" pitchFamily="34" charset="0"/>
                <a:ea typeface="IBM Plex Sans Bold" pitchFamily="34" charset="-122"/>
                <a:cs typeface="IBM Plex Sans Bold" pitchFamily="34" charset="-120"/>
              </a:rPr>
              <a:t>középfok + als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96119" y="3924374"/>
            <a:ext cx="8151763" cy="557510"/>
          </a:xfrm>
          <a:prstGeom prst="roundRect">
            <a:avLst>
              <a:gd name="adj" fmla="val 22886"/>
            </a:avLst>
          </a:prstGeom>
          <a:solidFill>
            <a:srgbClr val="B6FCB8"/>
          </a:solidFill>
          <a:ln/>
        </p:spPr>
      </p:sp>
      <p:pic>
        <p:nvPicPr>
          <p:cNvPr id="20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7877" y="4125144"/>
            <a:ext cx="177180" cy="141759"/>
          </a:xfrm>
          <a:prstGeom prst="rect">
            <a:avLst/>
          </a:prstGeom>
        </p:spPr>
      </p:pic>
      <p:sp>
        <p:nvSpPr>
          <p:cNvPr id="21" name="Text 18"/>
          <p:cNvSpPr/>
          <p:nvPr/>
        </p:nvSpPr>
        <p:spPr>
          <a:xfrm>
            <a:off x="956816" y="4087341"/>
            <a:ext cx="8006507" cy="2315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🎉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Ha ezeket a szabályokat és kivételeket ismered, már profi vagy a német melléknévfokokban!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774129"/>
            <a:ext cx="4001319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3F6FF3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A három fokozat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496119" y="1500634"/>
            <a:ext cx="860896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A német mellékneveket — akárcsak a magyarban — három fokba állíthatjuk. A szabály egyszerű:</a:t>
            </a:r>
            <a:endParaRPr lang="en-US" sz="11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1886917"/>
            <a:ext cx="2717229" cy="56703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37877" y="2595711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666666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Positiv (Alapfok)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637877" y="2902223"/>
            <a:ext cx="2433712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666666"/>
                </a:solidFill>
                <a:latin typeface="IBM Plex Sans Bold" pitchFamily="34" charset="0"/>
                <a:ea typeface="IBM Plex Sans Bold" pitchFamily="34" charset="-122"/>
                <a:cs typeface="IBM Plex Sans Bold" pitchFamily="34" charset="-120"/>
              </a:rPr>
              <a:t>klein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— kicsi</a:t>
            </a:r>
            <a:endParaRPr lang="en-US" sz="11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666666"/>
                </a:solidFill>
                <a:latin typeface="IBM Plex Sans Bold" pitchFamily="34" charset="0"/>
                <a:ea typeface="IBM Plex Sans Bold" pitchFamily="34" charset="-122"/>
                <a:cs typeface="IBM Plex Sans Bold" pitchFamily="34" charset="-120"/>
              </a:rPr>
              <a:t>schnell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— gyors</a:t>
            </a:r>
            <a:endParaRPr lang="en-US" sz="11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3348" y="1886917"/>
            <a:ext cx="2717229" cy="567035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355107" y="2595711"/>
            <a:ext cx="1818531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666666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Komparativ (Középfok)</a:t>
            </a:r>
            <a:endParaRPr lang="en-US" sz="1350" dirty="0"/>
          </a:p>
        </p:txBody>
      </p:sp>
      <p:sp>
        <p:nvSpPr>
          <p:cNvPr id="9" name="Text 5"/>
          <p:cNvSpPr/>
          <p:nvPr/>
        </p:nvSpPr>
        <p:spPr>
          <a:xfrm>
            <a:off x="3355107" y="2902223"/>
            <a:ext cx="2433712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666666"/>
                </a:solidFill>
                <a:latin typeface="IBM Plex Sans Bold" pitchFamily="34" charset="0"/>
                <a:ea typeface="IBM Plex Sans Bold" pitchFamily="34" charset="-122"/>
                <a:cs typeface="IBM Plex Sans Bold" pitchFamily="34" charset="-120"/>
              </a:rPr>
              <a:t>kleiner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— kisebb</a:t>
            </a:r>
            <a:endParaRPr lang="en-US" sz="11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666666"/>
                </a:solidFill>
                <a:latin typeface="IBM Plex Sans Bold" pitchFamily="34" charset="0"/>
                <a:ea typeface="IBM Plex Sans Bold" pitchFamily="34" charset="-122"/>
                <a:cs typeface="IBM Plex Sans Bold" pitchFamily="34" charset="-120"/>
              </a:rPr>
              <a:t>schneller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— gyorsabb</a:t>
            </a:r>
            <a:endParaRPr lang="en-US" sz="11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0578" y="1886917"/>
            <a:ext cx="2717229" cy="567035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072336" y="2595711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666666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Superlativ (Felsőfok)</a:t>
            </a:r>
            <a:endParaRPr lang="en-US" sz="1350" dirty="0"/>
          </a:p>
        </p:txBody>
      </p:sp>
      <p:sp>
        <p:nvSpPr>
          <p:cNvPr id="12" name="Text 7"/>
          <p:cNvSpPr/>
          <p:nvPr/>
        </p:nvSpPr>
        <p:spPr>
          <a:xfrm>
            <a:off x="6072336" y="2902223"/>
            <a:ext cx="2433712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666666"/>
                </a:solidFill>
                <a:latin typeface="IBM Plex Sans Bold" pitchFamily="34" charset="0"/>
                <a:ea typeface="IBM Plex Sans Bold" pitchFamily="34" charset="-122"/>
                <a:cs typeface="IBM Plex Sans Bold" pitchFamily="34" charset="-120"/>
              </a:rPr>
              <a:t>am kleinsten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— legkisebb</a:t>
            </a:r>
            <a:endParaRPr lang="en-US" sz="11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666666"/>
                </a:solidFill>
                <a:latin typeface="IBM Plex Sans Bold" pitchFamily="34" charset="0"/>
                <a:ea typeface="IBM Plex Sans Bold" pitchFamily="34" charset="-122"/>
                <a:cs typeface="IBM Plex Sans Bold" pitchFamily="34" charset="-120"/>
              </a:rPr>
              <a:t>am schnellsten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— leggyorsabb</a:t>
            </a:r>
            <a:endParaRPr lang="en-US" sz="1100" dirty="0"/>
          </a:p>
        </p:txBody>
      </p:sp>
      <p:sp>
        <p:nvSpPr>
          <p:cNvPr id="13" name="Shape 8"/>
          <p:cNvSpPr/>
          <p:nvPr/>
        </p:nvSpPr>
        <p:spPr>
          <a:xfrm>
            <a:off x="496119" y="3657079"/>
            <a:ext cx="8151763" cy="552748"/>
          </a:xfrm>
          <a:prstGeom prst="roundRect">
            <a:avLst>
              <a:gd name="adj" fmla="val 23083"/>
            </a:avLst>
          </a:prstGeom>
          <a:solidFill>
            <a:srgbClr val="CFDBFC"/>
          </a:solidFill>
          <a:ln/>
        </p:spPr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877" y="3857848"/>
            <a:ext cx="177180" cy="141759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956816" y="3820046"/>
            <a:ext cx="8006507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Középfok: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000000"/>
                </a:solidFill>
                <a:latin typeface="IBM Plex Sans Bold" pitchFamily="34" charset="0"/>
                <a:ea typeface="IBM Plex Sans Bold" pitchFamily="34" charset="-122"/>
                <a:cs typeface="IBM Plex Sans Bold" pitchFamily="34" charset="-120"/>
              </a:rPr>
              <a:t>-er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végződés · Felsőfok: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000000"/>
                </a:solidFill>
                <a:latin typeface="IBM Plex Sans Bold" pitchFamily="34" charset="0"/>
                <a:ea typeface="IBM Plex Sans Bold" pitchFamily="34" charset="-122"/>
                <a:cs typeface="IBM Plex Sans Bold" pitchFamily="34" charset="-120"/>
              </a:rPr>
              <a:t>am … -(e)sten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81161"/>
            <a:ext cx="4487019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3F6FF3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A szabály lépésről lépésre</a:t>
            </a:r>
            <a:endParaRPr lang="en-US" sz="27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78100" y="1207666"/>
            <a:ext cx="4787801" cy="284157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510481" y="3390122"/>
            <a:ext cx="1190138" cy="2292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666666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Felsőfok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4010581" y="3390122"/>
            <a:ext cx="1190138" cy="2292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666666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Középfok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2486226" y="3390122"/>
            <a:ext cx="1190138" cy="2292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666666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Alapfok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496119" y="4208711"/>
            <a:ext cx="8151763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A felsőfok szabálya: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666666"/>
                </a:solidFill>
                <a:latin typeface="IBM Plex Sans Bold" pitchFamily="34" charset="0"/>
                <a:ea typeface="IBM Plex Sans Bold" pitchFamily="34" charset="-122"/>
                <a:cs typeface="IBM Plex Sans Bold" pitchFamily="34" charset="-120"/>
              </a:rPr>
              <a:t>am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+ melléknévtő +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666666"/>
                </a:solidFill>
                <a:latin typeface="IBM Plex Sans Bold" pitchFamily="34" charset="0"/>
                <a:ea typeface="IBM Plex Sans Bold" pitchFamily="34" charset="-122"/>
                <a:cs typeface="IBM Plex Sans Bold" pitchFamily="34" charset="-120"/>
              </a:rPr>
              <a:t>-(e)sten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. Ha a szó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666666"/>
                </a:solidFill>
                <a:latin typeface="IBM Plex Sans Bold" pitchFamily="34" charset="0"/>
                <a:ea typeface="IBM Plex Sans Bold" pitchFamily="34" charset="-122"/>
                <a:cs typeface="IBM Plex Sans Bold" pitchFamily="34" charset="-120"/>
              </a:rPr>
              <a:t>-d, -t, -s, -ß, -x, -z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betűre végződik, kötőmagánhangzót (e) illesztünk: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876CD4"/>
                </a:solidFill>
                <a:latin typeface="IBM Plex Sans Bold" pitchFamily="34" charset="0"/>
                <a:ea typeface="IBM Plex Sans Bold" pitchFamily="34" charset="-122"/>
                <a:cs typeface="IBM Plex Sans Bold" pitchFamily="34" charset="-120"/>
              </a:rPr>
              <a:t>am kältesten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,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876CD4"/>
                </a:solidFill>
                <a:latin typeface="IBM Plex Sans Bold" pitchFamily="34" charset="0"/>
                <a:ea typeface="IBM Plex Sans Bold" pitchFamily="34" charset="-122"/>
                <a:cs typeface="IBM Plex Sans Bold" pitchFamily="34" charset="-120"/>
              </a:rPr>
              <a:t>am heißesten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.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816025"/>
            <a:ext cx="4001319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3F6FF3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Az Umlaut szabálya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496119" y="1471613"/>
            <a:ext cx="4722763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Sok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666666"/>
                </a:solidFill>
                <a:latin typeface="IBM Plex Sans Bold" pitchFamily="34" charset="0"/>
                <a:ea typeface="IBM Plex Sans Bold" pitchFamily="34" charset="-122"/>
                <a:cs typeface="IBM Plex Sans Bold" pitchFamily="34" charset="-120"/>
              </a:rPr>
              <a:t>egy szótagú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melléknév, amelynek tövében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666666"/>
                </a:solidFill>
                <a:latin typeface="IBM Plex Sans Bold" pitchFamily="34" charset="0"/>
                <a:ea typeface="IBM Plex Sans Bold" pitchFamily="34" charset="-122"/>
                <a:cs typeface="IBM Plex Sans Bold" pitchFamily="34" charset="-120"/>
              </a:rPr>
              <a:t>a, o, u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magánhangzó van, közép- és felsőfokban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876CD4"/>
                </a:solidFill>
                <a:latin typeface="IBM Plex Sans Bold" pitchFamily="34" charset="0"/>
                <a:ea typeface="IBM Plex Sans Bold" pitchFamily="34" charset="-122"/>
                <a:cs typeface="IBM Plex Sans Bold" pitchFamily="34" charset="-120"/>
              </a:rPr>
              <a:t>Umlautot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kap. Ez a leggyakoribb hibaforrás!</a:t>
            </a:r>
            <a:endParaRPr lang="en-US" sz="1100" dirty="0"/>
          </a:p>
        </p:txBody>
      </p:sp>
      <p:sp>
        <p:nvSpPr>
          <p:cNvPr id="5" name="Shape 2"/>
          <p:cNvSpPr/>
          <p:nvPr/>
        </p:nvSpPr>
        <p:spPr>
          <a:xfrm>
            <a:off x="496119" y="2084710"/>
            <a:ext cx="2290465" cy="1274638"/>
          </a:xfrm>
          <a:prstGeom prst="roundRect">
            <a:avLst>
              <a:gd name="adj" fmla="val 10010"/>
            </a:avLst>
          </a:prstGeom>
          <a:solidFill>
            <a:srgbClr val="CFDBFC"/>
          </a:solidFill>
          <a:ln w="4763">
            <a:solidFill>
              <a:srgbClr val="B5C1E2"/>
            </a:solidFill>
            <a:prstDash val="solid"/>
          </a:ln>
          <a:effectLst>
            <a:outerShdw sx="100000" sy="100000" kx="0" ky="0" algn="bl" rotWithShape="0" blurRad="101600" dist="17780" dir="2700000">
              <a:srgbClr val="b5c1e2">
                <a:alpha val="100000"/>
              </a:srgbClr>
            </a:outerShdw>
          </a:effectLst>
        </p:spPr>
      </p:sp>
      <p:sp>
        <p:nvSpPr>
          <p:cNvPr id="6" name="Text 3"/>
          <p:cNvSpPr/>
          <p:nvPr/>
        </p:nvSpPr>
        <p:spPr>
          <a:xfrm>
            <a:off x="642640" y="2231231"/>
            <a:ext cx="188989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alt → älter → am ältesten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642640" y="2537743"/>
            <a:ext cx="1997422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öreg → idősebb → a legidősebb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2928342" y="2084710"/>
            <a:ext cx="2290539" cy="1274638"/>
          </a:xfrm>
          <a:prstGeom prst="roundRect">
            <a:avLst>
              <a:gd name="adj" fmla="val 10010"/>
            </a:avLst>
          </a:prstGeom>
          <a:solidFill>
            <a:srgbClr val="CFDBFC"/>
          </a:solidFill>
          <a:ln w="4763">
            <a:solidFill>
              <a:srgbClr val="B5C1E2"/>
            </a:solidFill>
            <a:prstDash val="solid"/>
          </a:ln>
          <a:effectLst>
            <a:outerShdw sx="100000" sy="100000" kx="0" ky="0" algn="bl" rotWithShape="0" blurRad="101600" dist="17780" dir="2700000">
              <a:srgbClr val="b5c1e2">
                <a:alpha val="100000"/>
              </a:srgbClr>
            </a:outerShdw>
          </a:effectLst>
        </p:spPr>
      </p:sp>
      <p:sp>
        <p:nvSpPr>
          <p:cNvPr id="9" name="Text 6"/>
          <p:cNvSpPr/>
          <p:nvPr/>
        </p:nvSpPr>
        <p:spPr>
          <a:xfrm>
            <a:off x="3074863" y="2231231"/>
            <a:ext cx="1997497" cy="442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groß → größer → am größten</a:t>
            </a:r>
            <a:endParaRPr lang="en-US" sz="1350" dirty="0"/>
          </a:p>
        </p:txBody>
      </p:sp>
      <p:sp>
        <p:nvSpPr>
          <p:cNvPr id="10" name="Text 7"/>
          <p:cNvSpPr/>
          <p:nvPr/>
        </p:nvSpPr>
        <p:spPr>
          <a:xfrm>
            <a:off x="3074863" y="2759199"/>
            <a:ext cx="1997497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nagy → nagyobb → a legnagyobb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496119" y="3501107"/>
            <a:ext cx="4722763" cy="826368"/>
          </a:xfrm>
          <a:prstGeom prst="roundRect">
            <a:avLst>
              <a:gd name="adj" fmla="val 15440"/>
            </a:avLst>
          </a:prstGeom>
          <a:solidFill>
            <a:srgbClr val="CFDBFC"/>
          </a:solidFill>
          <a:ln w="4763">
            <a:solidFill>
              <a:srgbClr val="B5C1E2"/>
            </a:solidFill>
            <a:prstDash val="solid"/>
          </a:ln>
          <a:effectLst>
            <a:outerShdw sx="100000" sy="100000" kx="0" ky="0" algn="bl" rotWithShape="0" blurRad="101600" dist="17780" dir="2700000">
              <a:srgbClr val="b5c1e2">
                <a:alpha val="100000"/>
              </a:srgbClr>
            </a:outerShdw>
          </a:effectLst>
        </p:spPr>
      </p:sp>
      <p:sp>
        <p:nvSpPr>
          <p:cNvPr id="12" name="Text 9"/>
          <p:cNvSpPr/>
          <p:nvPr/>
        </p:nvSpPr>
        <p:spPr>
          <a:xfrm>
            <a:off x="642640" y="3647629"/>
            <a:ext cx="2169616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jung → jünger → am jüngsten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42640" y="3954140"/>
            <a:ext cx="442972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fiatal → fiatalabb → a legfiatalabb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665931"/>
            <a:ext cx="733075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3F6FF3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Rendhagyó alakok — ezeket be kell magolni!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496119" y="1392436"/>
            <a:ext cx="8151763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Néhány melléknév teljesen megváltoztatja a tövét, vagy kiejtéskönnyítés miatt módosul. Ezek kivételek —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876CD4"/>
                </a:solidFill>
                <a:latin typeface="IBM Plex Sans Bold" pitchFamily="34" charset="0"/>
                <a:ea typeface="IBM Plex Sans Bold" pitchFamily="34" charset="-122"/>
                <a:cs typeface="IBM Plex Sans Bold" pitchFamily="34" charset="-120"/>
              </a:rPr>
              <a:t>tanuld meg őket kívülről!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496119" y="2005533"/>
            <a:ext cx="8151763" cy="2472035"/>
          </a:xfrm>
          <a:prstGeom prst="roundRect">
            <a:avLst>
              <a:gd name="adj" fmla="val 5161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2789" y="2100114"/>
            <a:ext cx="1799704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666666"/>
                </a:solidFill>
                <a:latin typeface="IBM Plex Sans Bold" pitchFamily="34" charset="0"/>
                <a:ea typeface="IBM Plex Sans Bold" pitchFamily="34" charset="-122"/>
                <a:cs typeface="IBM Plex Sans Bold" pitchFamily="34" charset="-120"/>
              </a:rPr>
              <a:t>Positiv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2273573" y="2100114"/>
            <a:ext cx="179732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666666"/>
                </a:solidFill>
                <a:latin typeface="IBM Plex Sans Bold" pitchFamily="34" charset="0"/>
                <a:ea typeface="IBM Plex Sans Bold" pitchFamily="34" charset="-122"/>
                <a:cs typeface="IBM Plex Sans Bold" pitchFamily="34" charset="-120"/>
              </a:rPr>
              <a:t>Komparativ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3901976" y="2100114"/>
            <a:ext cx="179732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666666"/>
                </a:solidFill>
                <a:latin typeface="IBM Plex Sans Bold" pitchFamily="34" charset="0"/>
                <a:ea typeface="IBM Plex Sans Bold" pitchFamily="34" charset="-122"/>
                <a:cs typeface="IBM Plex Sans Bold" pitchFamily="34" charset="-120"/>
              </a:rPr>
              <a:t>Superlativ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5530379" y="2100114"/>
            <a:ext cx="3428181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666666"/>
                </a:solidFill>
                <a:latin typeface="IBM Plex Sans Bold" pitchFamily="34" charset="0"/>
                <a:ea typeface="IBM Plex Sans Bold" pitchFamily="34" charset="-122"/>
                <a:cs typeface="IBM Plex Sans Bold" pitchFamily="34" charset="-120"/>
              </a:rPr>
              <a:t>Magyar jelentés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42789" y="2511326"/>
            <a:ext cx="1799704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gut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2273573" y="2511326"/>
            <a:ext cx="179732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besser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3901976" y="2511326"/>
            <a:ext cx="179732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am besten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5530379" y="2511326"/>
            <a:ext cx="3428181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jó → jobb → legjobb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642789" y="2922538"/>
            <a:ext cx="1799704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viel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2273573" y="2922538"/>
            <a:ext cx="179732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mehr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3901976" y="2922538"/>
            <a:ext cx="179732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am meisten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5530379" y="2922538"/>
            <a:ext cx="3428181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sok → több → legtöbb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642789" y="3333750"/>
            <a:ext cx="1799704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gern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2273573" y="3333750"/>
            <a:ext cx="179732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lieber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3901976" y="3333750"/>
            <a:ext cx="179732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am liebsten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530379" y="3333750"/>
            <a:ext cx="3428181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szívesen → szívesebben → legszívesebben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642789" y="3744962"/>
            <a:ext cx="1799704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hoch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2273573" y="3744962"/>
            <a:ext cx="179732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höher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3901976" y="3744962"/>
            <a:ext cx="179732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am höchsten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5530379" y="3744962"/>
            <a:ext cx="3428181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magas (a -c- eltűnik!)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642789" y="4156174"/>
            <a:ext cx="1799704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nah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2273573" y="4156174"/>
            <a:ext cx="179732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näher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3901976" y="4156174"/>
            <a:ext cx="179732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am nächsten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5530379" y="4156174"/>
            <a:ext cx="3428181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közeli (beugrik egy -ch-!)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617488"/>
            <a:ext cx="6374085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3F6FF3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Összehasonlító szerkezetek: </a:t>
            </a:r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876CD4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wie</a:t>
            </a:r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3F6FF3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 és </a:t>
            </a:r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D783D8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als</a:t>
            </a:r>
            <a:endParaRPr lang="en-US" sz="27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1432545"/>
            <a:ext cx="5177582" cy="293392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024339" y="1473175"/>
            <a:ext cx="22292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F6FF3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Ugyanolyan? → </a:t>
            </a:r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876CD4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wie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6024339" y="1836390"/>
            <a:ext cx="308543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666666"/>
                </a:solidFill>
                <a:latin typeface="IBM Plex Sans Bold" pitchFamily="34" charset="0"/>
                <a:ea typeface="IBM Plex Sans Bold" pitchFamily="34" charset="-122"/>
                <a:cs typeface="IBM Plex Sans Bold" pitchFamily="34" charset="-120"/>
              </a:rPr>
              <a:t>so + alapfok + wie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6024339" y="2190750"/>
            <a:ext cx="19050" cy="708645"/>
          </a:xfrm>
          <a:prstGeom prst="roundRect">
            <a:avLst>
              <a:gd name="adj" fmla="val 60000"/>
            </a:avLst>
          </a:prstGeom>
          <a:solidFill>
            <a:srgbClr val="A2B9F9"/>
          </a:solidFill>
          <a:ln/>
        </p:spPr>
      </p:sp>
      <p:sp>
        <p:nvSpPr>
          <p:cNvPr id="7" name="Text 4"/>
          <p:cNvSpPr/>
          <p:nvPr/>
        </p:nvSpPr>
        <p:spPr>
          <a:xfrm>
            <a:off x="6236940" y="2318296"/>
            <a:ext cx="2415629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Petra ist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666666"/>
                </a:solidFill>
                <a:latin typeface="IBM Plex Sans Bold" pitchFamily="34" charset="0"/>
                <a:ea typeface="IBM Plex Sans Bold" pitchFamily="34" charset="-122"/>
                <a:cs typeface="IBM Plex Sans Bold" pitchFamily="34" charset="-120"/>
              </a:rPr>
              <a:t>so groß wie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Anna.</a:t>
            </a:r>
            <a:endParaRPr lang="en-US" sz="11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100" i="1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Petra ugyanolyan nagy, mint Anna.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6024339" y="3041228"/>
            <a:ext cx="22292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F6FF3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Különböző? → </a:t>
            </a:r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D783D8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als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6024339" y="3404443"/>
            <a:ext cx="308543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666666"/>
                </a:solidFill>
                <a:latin typeface="IBM Plex Sans Bold" pitchFamily="34" charset="0"/>
                <a:ea typeface="IBM Plex Sans Bold" pitchFamily="34" charset="-122"/>
                <a:cs typeface="IBM Plex Sans Bold" pitchFamily="34" charset="-120"/>
              </a:rPr>
              <a:t>középfok + als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6024339" y="3758803"/>
            <a:ext cx="19050" cy="708645"/>
          </a:xfrm>
          <a:prstGeom prst="roundRect">
            <a:avLst>
              <a:gd name="adj" fmla="val 60000"/>
            </a:avLst>
          </a:prstGeom>
          <a:solidFill>
            <a:srgbClr val="A2B9F9"/>
          </a:solidFill>
          <a:ln/>
        </p:spPr>
      </p:sp>
      <p:sp>
        <p:nvSpPr>
          <p:cNvPr id="11" name="Text 8"/>
          <p:cNvSpPr/>
          <p:nvPr/>
        </p:nvSpPr>
        <p:spPr>
          <a:xfrm>
            <a:off x="6236940" y="3886349"/>
            <a:ext cx="2415629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Budapest ist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666666"/>
                </a:solidFill>
                <a:latin typeface="IBM Plex Sans Bold" pitchFamily="34" charset="0"/>
                <a:ea typeface="IBM Plex Sans Bold" pitchFamily="34" charset="-122"/>
                <a:cs typeface="IBM Plex Sans Bold" pitchFamily="34" charset="-120"/>
              </a:rPr>
              <a:t>größer als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Pécs.</a:t>
            </a:r>
            <a:endParaRPr lang="en-US" sz="11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100" i="1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Budapest nagyobb, mint Pécs.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93576"/>
            <a:ext cx="2775124" cy="2284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3F6FF3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A </a:t>
            </a:r>
            <a:pPr algn="l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876CD4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wie</a:t>
            </a:r>
            <a:pPr algn="l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3F6FF3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 és </a:t>
            </a:r>
            <a:pPr algn="l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D783D8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als</a:t>
            </a:r>
            <a:pPr algn="l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3F6FF3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 összehasonlítása</a:t>
            </a:r>
            <a:endParaRPr lang="en-US" sz="1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720849"/>
            <a:ext cx="3986733" cy="398673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665911" y="2410197"/>
            <a:ext cx="1370930" cy="1142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700" dirty="0">
                <a:solidFill>
                  <a:srgbClr val="3F6FF3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Mikor melyiket?</a:t>
            </a:r>
            <a:endParaRPr lang="en-US" sz="700" dirty="0"/>
          </a:p>
        </p:txBody>
      </p:sp>
      <p:sp>
        <p:nvSpPr>
          <p:cNvPr id="5" name="Text 2"/>
          <p:cNvSpPr/>
          <p:nvPr/>
        </p:nvSpPr>
        <p:spPr>
          <a:xfrm>
            <a:off x="4665911" y="2562076"/>
            <a:ext cx="3986733" cy="2109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1000"/>
              </a:lnSpc>
              <a:buNone/>
            </a:pPr>
            <a:r>
              <a:rPr lang="en-US" sz="55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Ha két dolog </a:t>
            </a:r>
            <a:pPr algn="l" indent="0" marL="0">
              <a:lnSpc>
                <a:spcPct val="101000"/>
              </a:lnSpc>
              <a:buNone/>
            </a:pPr>
            <a:r>
              <a:rPr lang="en-US" sz="550" b="1" dirty="0">
                <a:solidFill>
                  <a:srgbClr val="666666"/>
                </a:solidFill>
                <a:latin typeface="IBM Plex Sans Bold" pitchFamily="34" charset="0"/>
                <a:ea typeface="IBM Plex Sans Bold" pitchFamily="34" charset="-122"/>
                <a:cs typeface="IBM Plex Sans Bold" pitchFamily="34" charset="-120"/>
              </a:rPr>
              <a:t>azonos</a:t>
            </a:r>
            <a:pPr algn="l" indent="0" marL="0">
              <a:lnSpc>
                <a:spcPct val="101000"/>
              </a:lnSpc>
              <a:buNone/>
            </a:pPr>
            <a:r>
              <a:rPr lang="en-US" sz="55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mértékű → </a:t>
            </a:r>
            <a:pPr algn="l" indent="0" marL="0">
              <a:lnSpc>
                <a:spcPct val="101000"/>
              </a:lnSpc>
              <a:spcAft>
                <a:spcPts val="250"/>
              </a:spcAft>
              <a:buNone/>
            </a:pPr>
            <a:r>
              <a:rPr lang="en-US" sz="550" b="1" dirty="0">
                <a:solidFill>
                  <a:srgbClr val="876CD4"/>
                </a:solidFill>
                <a:latin typeface="IBM Plex Sans Bold" pitchFamily="34" charset="0"/>
                <a:ea typeface="IBM Plex Sans Bold" pitchFamily="34" charset="-122"/>
                <a:cs typeface="IBM Plex Sans Bold" pitchFamily="34" charset="-120"/>
              </a:rPr>
              <a:t>wie</a:t>
            </a:r>
            <a:endParaRPr lang="en-US" sz="550" dirty="0"/>
          </a:p>
          <a:p>
            <a:pPr algn="l" indent="0" marL="0">
              <a:lnSpc>
                <a:spcPct val="101000"/>
              </a:lnSpc>
              <a:buNone/>
            </a:pPr>
            <a:r>
              <a:rPr lang="en-US" sz="55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Ha az egyik </a:t>
            </a:r>
            <a:pPr algn="l" indent="0" marL="0">
              <a:lnSpc>
                <a:spcPct val="101000"/>
              </a:lnSpc>
              <a:buNone/>
            </a:pPr>
            <a:r>
              <a:rPr lang="en-US" sz="550" b="1" dirty="0">
                <a:solidFill>
                  <a:srgbClr val="666666"/>
                </a:solidFill>
                <a:latin typeface="IBM Plex Sans Bold" pitchFamily="34" charset="0"/>
                <a:ea typeface="IBM Plex Sans Bold" pitchFamily="34" charset="-122"/>
                <a:cs typeface="IBM Plex Sans Bold" pitchFamily="34" charset="-120"/>
              </a:rPr>
              <a:t>nagyobb / kisebb / jobb</a:t>
            </a:r>
            <a:pPr algn="l" indent="0" marL="0">
              <a:lnSpc>
                <a:spcPct val="101000"/>
              </a:lnSpc>
              <a:buNone/>
            </a:pPr>
            <a:r>
              <a:rPr lang="en-US" sz="55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→ </a:t>
            </a:r>
            <a:pPr algn="l" indent="0" marL="0">
              <a:lnSpc>
                <a:spcPct val="101000"/>
              </a:lnSpc>
              <a:buNone/>
            </a:pPr>
            <a:r>
              <a:rPr lang="en-US" sz="550" b="1" dirty="0">
                <a:solidFill>
                  <a:srgbClr val="D783D8"/>
                </a:solidFill>
                <a:latin typeface="IBM Plex Sans Bold" pitchFamily="34" charset="0"/>
                <a:ea typeface="IBM Plex Sans Bold" pitchFamily="34" charset="-122"/>
                <a:cs typeface="IBM Plex Sans Bold" pitchFamily="34" charset="-120"/>
              </a:rPr>
              <a:t>als</a:t>
            </a:r>
            <a:endParaRPr lang="en-US" sz="550" dirty="0"/>
          </a:p>
        </p:txBody>
      </p:sp>
      <p:sp>
        <p:nvSpPr>
          <p:cNvPr id="6" name="Shape 3"/>
          <p:cNvSpPr/>
          <p:nvPr/>
        </p:nvSpPr>
        <p:spPr>
          <a:xfrm>
            <a:off x="4665911" y="2815382"/>
            <a:ext cx="3986733" cy="198090"/>
          </a:xfrm>
          <a:prstGeom prst="roundRect">
            <a:avLst>
              <a:gd name="adj" fmla="val 33212"/>
            </a:avLst>
          </a:prstGeom>
          <a:solidFill>
            <a:srgbClr val="CFDBFC"/>
          </a:solidFill>
          <a:ln/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8985" y="2914129"/>
            <a:ext cx="91306" cy="73075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903366" y="2867471"/>
            <a:ext cx="4133404" cy="885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1000"/>
              </a:lnSpc>
              <a:buNone/>
            </a:pPr>
            <a:r>
              <a:rPr lang="en-US" sz="550" dirty="0">
                <a:solidFill>
                  <a:srgbClr val="00000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A </a:t>
            </a:r>
            <a:pPr algn="l" indent="0" marL="0">
              <a:lnSpc>
                <a:spcPct val="101000"/>
              </a:lnSpc>
              <a:buNone/>
            </a:pPr>
            <a:r>
              <a:rPr lang="en-US" sz="550" b="1" dirty="0">
                <a:solidFill>
                  <a:srgbClr val="000000"/>
                </a:solidFill>
                <a:latin typeface="IBM Plex Sans Bold" pitchFamily="34" charset="0"/>
                <a:ea typeface="IBM Plex Sans Bold" pitchFamily="34" charset="-122"/>
                <a:cs typeface="IBM Plex Sans Bold" pitchFamily="34" charset="-120"/>
              </a:rPr>
              <a:t>wie</a:t>
            </a:r>
            <a:pPr algn="l" indent="0" marL="0">
              <a:lnSpc>
                <a:spcPct val="101000"/>
              </a:lnSpc>
              <a:buNone/>
            </a:pPr>
            <a:r>
              <a:rPr lang="en-US" sz="550" dirty="0">
                <a:solidFill>
                  <a:srgbClr val="00000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mindig alapfokkal, az </a:t>
            </a:r>
            <a:pPr algn="l" indent="0" marL="0">
              <a:lnSpc>
                <a:spcPct val="101000"/>
              </a:lnSpc>
              <a:buNone/>
            </a:pPr>
            <a:r>
              <a:rPr lang="en-US" sz="550" b="1" dirty="0">
                <a:solidFill>
                  <a:srgbClr val="000000"/>
                </a:solidFill>
                <a:latin typeface="IBM Plex Sans Bold" pitchFamily="34" charset="0"/>
                <a:ea typeface="IBM Plex Sans Bold" pitchFamily="34" charset="-122"/>
                <a:cs typeface="IBM Plex Sans Bold" pitchFamily="34" charset="-120"/>
              </a:rPr>
              <a:t>als</a:t>
            </a:r>
            <a:pPr algn="l" indent="0" marL="0">
              <a:lnSpc>
                <a:spcPct val="101000"/>
              </a:lnSpc>
              <a:buNone/>
            </a:pPr>
            <a:r>
              <a:rPr lang="en-US" sz="550" dirty="0">
                <a:solidFill>
                  <a:srgbClr val="00000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mindig középfokkal áll!</a:t>
            </a:r>
            <a:endParaRPr lang="en-US" sz="5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779338"/>
            <a:ext cx="4843835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3F6FF3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1. feladat: Táblázat kitöltése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496119" y="1505843"/>
            <a:ext cx="860896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Másold le a füzetbe, és egészítsd ki a hiányzó alakokat! Figyelj az Umlautra és a rendhagyó formákra.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496119" y="1892126"/>
            <a:ext cx="8151763" cy="2472035"/>
          </a:xfrm>
          <a:prstGeom prst="roundRect">
            <a:avLst>
              <a:gd name="adj" fmla="val 5161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2789" y="1986707"/>
            <a:ext cx="220920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666666"/>
                </a:solidFill>
                <a:latin typeface="IBM Plex Sans Bold" pitchFamily="34" charset="0"/>
                <a:ea typeface="IBM Plex Sans Bold" pitchFamily="34" charset="-122"/>
                <a:cs typeface="IBM Plex Sans Bold" pitchFamily="34" charset="-120"/>
              </a:rPr>
              <a:t>Positiv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2678311" y="1986707"/>
            <a:ext cx="220920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666666"/>
                </a:solidFill>
                <a:latin typeface="IBM Plex Sans Bold" pitchFamily="34" charset="0"/>
                <a:ea typeface="IBM Plex Sans Bold" pitchFamily="34" charset="-122"/>
                <a:cs typeface="IBM Plex Sans Bold" pitchFamily="34" charset="-120"/>
              </a:rPr>
              <a:t>Komparativ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4713833" y="1986707"/>
            <a:ext cx="220920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666666"/>
                </a:solidFill>
                <a:latin typeface="IBM Plex Sans Bold" pitchFamily="34" charset="0"/>
                <a:ea typeface="IBM Plex Sans Bold" pitchFamily="34" charset="-122"/>
                <a:cs typeface="IBM Plex Sans Bold" pitchFamily="34" charset="-120"/>
              </a:rPr>
              <a:t>Superlativ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6749355" y="1986707"/>
            <a:ext cx="220920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666666"/>
                </a:solidFill>
                <a:latin typeface="IBM Plex Sans Bold" pitchFamily="34" charset="0"/>
                <a:ea typeface="IBM Plex Sans Bold" pitchFamily="34" charset="-122"/>
                <a:cs typeface="IBM Plex Sans Bold" pitchFamily="34" charset="-120"/>
              </a:rPr>
              <a:t>Magyar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42789" y="2397919"/>
            <a:ext cx="220920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kurz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2678311" y="2397919"/>
            <a:ext cx="220920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___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4713833" y="2397919"/>
            <a:ext cx="220920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___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6749355" y="2397919"/>
            <a:ext cx="220920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rövid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642789" y="2809131"/>
            <a:ext cx="220920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warm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2678311" y="2809131"/>
            <a:ext cx="220920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___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4713833" y="2809131"/>
            <a:ext cx="220920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___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6749355" y="2809131"/>
            <a:ext cx="220920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meleg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642789" y="3220343"/>
            <a:ext cx="220920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teuer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2678311" y="3220343"/>
            <a:ext cx="220920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___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713833" y="3220343"/>
            <a:ext cx="220920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___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6749355" y="3220343"/>
            <a:ext cx="220920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drága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642789" y="3631555"/>
            <a:ext cx="220920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viel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2678311" y="3631555"/>
            <a:ext cx="220920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___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4713833" y="3631555"/>
            <a:ext cx="220920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___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6749355" y="3631555"/>
            <a:ext cx="220920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sok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642789" y="4042767"/>
            <a:ext cx="220920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hoch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2678311" y="4042767"/>
            <a:ext cx="220920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___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4713833" y="4042767"/>
            <a:ext cx="220920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___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6749355" y="4042767"/>
            <a:ext cx="220920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magas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900038"/>
            <a:ext cx="6162452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3F6FF3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2–3. feladat: Kakukktojás és fordítás</a:t>
            </a:r>
            <a:endParaRPr lang="en-US" sz="2750" dirty="0"/>
          </a:p>
        </p:txBody>
      </p:sp>
      <p:sp>
        <p:nvSpPr>
          <p:cNvPr id="3" name="Shape 1"/>
          <p:cNvSpPr/>
          <p:nvPr/>
        </p:nvSpPr>
        <p:spPr>
          <a:xfrm>
            <a:off x="394022" y="1555626"/>
            <a:ext cx="4107135" cy="2687836"/>
          </a:xfrm>
          <a:prstGeom prst="roundRect">
            <a:avLst>
              <a:gd name="adj" fmla="val 7595"/>
            </a:avLst>
          </a:prstGeom>
          <a:solidFill>
            <a:srgbClr val="876CD4">
              <a:alpha val="9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535781" y="1697385"/>
            <a:ext cx="2340099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🔍</a:t>
            </a:r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 Kakukktojás-keresés</a:t>
            </a:r>
            <a:endParaRPr lang="en-US" sz="1350" dirty="0"/>
          </a:p>
        </p:txBody>
      </p:sp>
      <p:sp>
        <p:nvSpPr>
          <p:cNvPr id="5" name="Text 3"/>
          <p:cNvSpPr/>
          <p:nvPr/>
        </p:nvSpPr>
        <p:spPr>
          <a:xfrm>
            <a:off x="535781" y="2060600"/>
            <a:ext cx="4280818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Melyik alak a hibás?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535781" y="2414960"/>
            <a:ext cx="3823618" cy="13323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23520" indent="-223520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00000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stärker</a:t>
            </a:r>
            <a:endParaRPr lang="en-US" sz="1100" dirty="0"/>
          </a:p>
          <a:p>
            <a:pPr algn="l" marL="223520" indent="-223520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00000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dünner</a:t>
            </a:r>
            <a:endParaRPr lang="en-US" sz="1100" dirty="0"/>
          </a:p>
          <a:p>
            <a:pPr algn="l" marL="223520" indent="-223520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00000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kleiner</a:t>
            </a:r>
            <a:endParaRPr lang="en-US" sz="1100" dirty="0"/>
          </a:p>
          <a:p>
            <a:pPr algn="l" marL="223520" indent="-223520">
              <a:lnSpc>
                <a:spcPct val="133000"/>
              </a:lnSpc>
              <a:buSzPct val="100000"/>
              <a:buChar char="•"/>
            </a:pPr>
            <a:r>
              <a:rPr lang="en-US" sz="1100" b="1" dirty="0">
                <a:solidFill>
                  <a:srgbClr val="000000"/>
                </a:solidFill>
                <a:latin typeface="IBM Plex Sans Bold" pitchFamily="34" charset="0"/>
                <a:ea typeface="IBM Plex Sans Bold" pitchFamily="34" charset="-122"/>
                <a:cs typeface="IBM Plex Sans Bold" pitchFamily="34" charset="-120"/>
              </a:rPr>
              <a:t>goother ← HIBÁS!</a:t>
            </a:r>
            <a:endParaRPr lang="en-US" sz="1100" dirty="0"/>
          </a:p>
          <a:p>
            <a:pPr algn="l" marL="223520" indent="-223520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00000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jünger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535781" y="3874815"/>
            <a:ext cx="4280818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Helyesen: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000000"/>
                </a:solidFill>
                <a:latin typeface="IBM Plex Sans Bold" pitchFamily="34" charset="0"/>
                <a:ea typeface="IBM Plex Sans Bold" pitchFamily="34" charset="-122"/>
                <a:cs typeface="IBM Plex Sans Bold" pitchFamily="34" charset="-120"/>
              </a:rPr>
              <a:t>besser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(gut → besser)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4749701" y="1697385"/>
            <a:ext cx="22292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🌍</a:t>
            </a:r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F6FF3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 Fordítási gyakorlat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4749701" y="2060600"/>
            <a:ext cx="436014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Fordítsd németre: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749701" y="2414960"/>
            <a:ext cx="3902943" cy="5031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23520" indent="-223520">
              <a:lnSpc>
                <a:spcPct val="133000"/>
              </a:lnSpc>
              <a:buSzPct val="100000"/>
              <a:buFont typeface="+mj-lt"/>
              <a:buAutoNum type="arabicPeriod" startAt="1"/>
            </a:pPr>
            <a:r>
              <a:rPr lang="en-US" sz="11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A házunk magasabb, mint a tiétek.</a:t>
            </a:r>
            <a:endParaRPr lang="en-US" sz="1100" dirty="0"/>
          </a:p>
          <a:p>
            <a:pPr algn="l" marL="223520" indent="-223520">
              <a:lnSpc>
                <a:spcPct val="133000"/>
              </a:lnSpc>
              <a:buSzPct val="100000"/>
              <a:buFont typeface="+mj-lt"/>
              <a:buAutoNum type="arabicPeriod" startAt="2"/>
            </a:pPr>
            <a:r>
              <a:rPr lang="en-US" sz="11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Németül tanulni a legjobb.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4749701" y="3077617"/>
            <a:ext cx="3902943" cy="1006376"/>
          </a:xfrm>
          <a:prstGeom prst="roundRect">
            <a:avLst>
              <a:gd name="adj" fmla="val 12678"/>
            </a:avLst>
          </a:prstGeom>
          <a:solidFill>
            <a:srgbClr val="CFDBFC"/>
          </a:solidFill>
          <a:ln/>
        </p:spPr>
      </p:sp>
      <p:pic>
        <p:nvPicPr>
          <p:cNvPr id="1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91460" y="3297436"/>
            <a:ext cx="177180" cy="141759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5210398" y="3240584"/>
            <a:ext cx="3300487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000000"/>
                </a:solidFill>
                <a:latin typeface="IBM Plex Sans Bold" pitchFamily="34" charset="0"/>
                <a:ea typeface="IBM Plex Sans Bold" pitchFamily="34" charset="-122"/>
                <a:cs typeface="IBM Plex Sans Bold" pitchFamily="34" charset="-120"/>
              </a:rPr>
              <a:t>Megoldás:</a:t>
            </a:r>
            <a:endParaRPr lang="en-US" sz="11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1. Unser Haus ist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000000"/>
                </a:solidFill>
                <a:latin typeface="IBM Plex Sans Bold" pitchFamily="34" charset="0"/>
                <a:ea typeface="IBM Plex Sans Bold" pitchFamily="34" charset="-122"/>
                <a:cs typeface="IBM Plex Sans Bold" pitchFamily="34" charset="-120"/>
              </a:rPr>
              <a:t>höher als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euer Haus.</a:t>
            </a:r>
            <a:endParaRPr lang="en-US" sz="11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2. Deutsch zu lernen ist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000000"/>
                </a:solidFill>
                <a:latin typeface="IBM Plex Sans Bold" pitchFamily="34" charset="0"/>
                <a:ea typeface="IBM Plex Sans Bold" pitchFamily="34" charset="-122"/>
                <a:cs typeface="IBM Plex Sans Bold" pitchFamily="34" charset="-120"/>
              </a:rPr>
              <a:t>am besten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.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2026-06-24T08:37:53Z</dcterms:created>
  <dcterms:modified xsi:type="dcterms:W3CDTF">2026-06-24T08:37:53Z</dcterms:modified>
</cp:coreProperties>
</file>