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ela Gothic One"/>
      <p:regular r:id="rId201314"/>
    </p:embeddedFont>
    <p:embeddedFont>
      <p:font typeface="DM Sans"/>
      <p:regular r:id="rId201315"/>
    </p:embeddedFont>
    <p:embeddedFont>
      <p:font typeface="DM Sans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A0A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943" y="1314524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Past Perfect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473943" y="1963043"/>
            <a:ext cx="4767114" cy="1229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85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 befejezett múlt idő</a:t>
            </a:r>
            <a:endParaRPr lang="en-US" sz="3850" dirty="0"/>
          </a:p>
        </p:txBody>
      </p:sp>
      <p:sp>
        <p:nvSpPr>
          <p:cNvPr id="5" name="Text 2"/>
          <p:cNvSpPr/>
          <p:nvPr/>
        </p:nvSpPr>
        <p:spPr>
          <a:xfrm>
            <a:off x="473943" y="3395588"/>
            <a:ext cx="4767114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Mikor történt valami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egy másik múltbeli esemény előtt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? Erre ad választ a Past Perfect!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917897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Összefoglalás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73943" y="1634133"/>
            <a:ext cx="4030340" cy="815057"/>
          </a:xfrm>
          <a:prstGeom prst="roundRect">
            <a:avLst>
              <a:gd name="adj" fmla="val 6978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14065" y="1774254"/>
            <a:ext cx="1781696" cy="236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📐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Képlet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14065" y="2092375"/>
            <a:ext cx="375009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alany +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had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+ Past Participle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4639642" y="1634133"/>
            <a:ext cx="4030414" cy="815057"/>
          </a:xfrm>
          <a:prstGeom prst="roundRect">
            <a:avLst>
              <a:gd name="adj" fmla="val 6978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79764" y="1774254"/>
            <a:ext cx="1781696" cy="236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Tagadó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779764" y="2092375"/>
            <a:ext cx="375017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hadn't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+ Past Participle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3943" y="2584549"/>
            <a:ext cx="4030340" cy="815057"/>
          </a:xfrm>
          <a:prstGeom prst="roundRect">
            <a:avLst>
              <a:gd name="adj" fmla="val 6978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065" y="2724671"/>
            <a:ext cx="1781696" cy="236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❓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Kérdés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14065" y="3042791"/>
            <a:ext cx="375009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Had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+ alany + Past Participle?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639642" y="2584549"/>
            <a:ext cx="4030414" cy="815057"/>
          </a:xfrm>
          <a:prstGeom prst="roundRect">
            <a:avLst>
              <a:gd name="adj" fmla="val 6978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9764" y="2724671"/>
            <a:ext cx="1781696" cy="236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🔑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Kulcsszavak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79764" y="3042791"/>
            <a:ext cx="375017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before, after, already, by the time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77019" y="3704258"/>
            <a:ext cx="8450238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When I arrived, the train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had already left.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– A korábbi esemény mindig Past Perfectben áll!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618455"/>
            <a:ext cx="6109841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Mit fejez ki a Past Perfect?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943" y="1419299"/>
            <a:ext cx="5211812" cy="29533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0916" y="1890489"/>
            <a:ext cx="2653829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Past Perfect azt mutatja, hogy egy cselekvés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egy másik múltbeli esemény előtt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történt és be is fejeződött.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6020916" y="2692896"/>
            <a:ext cx="2653829" cy="1177975"/>
          </a:xfrm>
          <a:prstGeom prst="roundRect">
            <a:avLst>
              <a:gd name="adj" fmla="val 4828"/>
            </a:avLst>
          </a:prstGeom>
          <a:solidFill>
            <a:srgbClr val="022349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275" y="2895972"/>
            <a:ext cx="169218" cy="1353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60852" y="2848496"/>
            <a:ext cx="2078534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Képzeld el: két múltbeli esemény közül a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korábbit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mondjuk Past Perfectben, a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későbbit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pedig Past Simple-ben.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44811" y="418281"/>
            <a:ext cx="3068613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Hogyan képezzük?</a:t>
            </a:r>
            <a:endParaRPr lang="en-US" sz="1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1418" y="827187"/>
            <a:ext cx="4081165" cy="35970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652319" y="3538962"/>
            <a:ext cx="1528524" cy="191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Alany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2638906" y="3781699"/>
            <a:ext cx="1555450" cy="2404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6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Kit vagy mi végzi a cselekvést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3820520" y="1349392"/>
            <a:ext cx="1528524" cy="191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had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807108" y="1592129"/>
            <a:ext cx="1555450" cy="120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6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Segédige a múlt előidejéhez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4962905" y="3538962"/>
            <a:ext cx="1528525" cy="191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Ige 3. alakja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949492" y="3781699"/>
            <a:ext cx="1555450" cy="120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6000"/>
              </a:lnSpc>
              <a:buNone/>
            </a:pPr>
            <a:r>
              <a:rPr lang="en-US" sz="90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Befejezett cselekvést jelöl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344811" y="4489772"/>
            <a:ext cx="6454378" cy="2354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képlet egyszerű: </a:t>
            </a:r>
            <a:pPr algn="l" indent="0" marL="0">
              <a:lnSpc>
                <a:spcPct val="110000"/>
              </a:lnSpc>
              <a:buNone/>
            </a:pPr>
            <a:r>
              <a:rPr lang="en-US" sz="6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alany + had + az ige harmadik alakja</a:t>
            </a:r>
            <a:pPr algn="l" indent="0" marL="0">
              <a:lnSpc>
                <a:spcPct val="110000"/>
              </a:lnSpc>
              <a:buNone/>
            </a:pPr>
            <a:r>
              <a:rPr lang="en-US" sz="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Például: </a:t>
            </a:r>
            <a:pPr algn="l" indent="0" marL="0">
              <a:lnSpc>
                <a:spcPct val="110000"/>
              </a:lnSpc>
              <a:buNone/>
            </a:pPr>
            <a:r>
              <a:rPr lang="en-US" sz="6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 had finished my homework before dinner.</a:t>
            </a:r>
            <a:pPr algn="l" indent="0" marL="0">
              <a:lnSpc>
                <a:spcPct val="110000"/>
              </a:lnSpc>
              <a:buNone/>
            </a:pPr>
            <a:r>
              <a:rPr lang="en-US" sz="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– A házi feladatot </a:t>
            </a:r>
            <a:pPr algn="l" indent="0" marL="0">
              <a:lnSpc>
                <a:spcPct val="110000"/>
              </a:lnSpc>
              <a:buNone/>
            </a:pPr>
            <a:r>
              <a:rPr lang="en-US" sz="65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előbb</a:t>
            </a:r>
            <a:pPr algn="l" indent="0" marL="0">
              <a:lnSpc>
                <a:spcPct val="110000"/>
              </a:lnSpc>
              <a:buNone/>
            </a:pPr>
            <a:r>
              <a:rPr lang="en-US" sz="6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fejeztem be, mint a vacsora.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704924"/>
            <a:ext cx="4767114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Két esemény a múltban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3902943" y="1798886"/>
            <a:ext cx="4767114" cy="2053977"/>
          </a:xfrm>
          <a:prstGeom prst="roundRect">
            <a:avLst>
              <a:gd name="adj" fmla="val 2769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907706" y="1803648"/>
            <a:ext cx="4757589" cy="1022226"/>
          </a:xfrm>
          <a:prstGeom prst="rect">
            <a:avLst/>
          </a:prstGeom>
          <a:solidFill>
            <a:srgbClr val="740B0B"/>
          </a:solidFill>
          <a:ln/>
        </p:spPr>
      </p:sp>
      <p:sp>
        <p:nvSpPr>
          <p:cNvPr id="6" name="Text 3"/>
          <p:cNvSpPr/>
          <p:nvPr/>
        </p:nvSpPr>
        <p:spPr>
          <a:xfrm>
            <a:off x="4043065" y="1939007"/>
            <a:ext cx="2090812" cy="236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⏪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Korábbi esemény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043065" y="2257127"/>
            <a:ext cx="4486870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Past Perfect</a:t>
            </a:r>
            <a:endParaRPr lang="en-US" sz="10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 train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had already left.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907706" y="2825874"/>
            <a:ext cx="4757589" cy="1022226"/>
          </a:xfrm>
          <a:prstGeom prst="rect">
            <a:avLst/>
          </a:prstGeom>
          <a:solidFill>
            <a:srgbClr val="740B0B"/>
          </a:solidFill>
          <a:ln/>
        </p:spPr>
      </p:sp>
      <p:sp>
        <p:nvSpPr>
          <p:cNvPr id="9" name="Shape 6"/>
          <p:cNvSpPr/>
          <p:nvPr/>
        </p:nvSpPr>
        <p:spPr>
          <a:xfrm>
            <a:off x="3907706" y="2825874"/>
            <a:ext cx="4757589" cy="19050"/>
          </a:xfrm>
          <a:prstGeom prst="roundRect">
            <a:avLst>
              <a:gd name="adj" fmla="val 298550"/>
            </a:avLst>
          </a:prstGeom>
          <a:solidFill>
            <a:srgbClr val="8D2424"/>
          </a:solidFill>
          <a:ln/>
        </p:spPr>
      </p:sp>
      <p:sp>
        <p:nvSpPr>
          <p:cNvPr id="10" name="Text 7"/>
          <p:cNvSpPr/>
          <p:nvPr/>
        </p:nvSpPr>
        <p:spPr>
          <a:xfrm>
            <a:off x="4043065" y="2961233"/>
            <a:ext cx="2127498" cy="236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⏩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Későbbi esemény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043065" y="3279353"/>
            <a:ext cx="4486870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Past Simple</a:t>
            </a:r>
            <a:endParaRPr lang="en-US" sz="10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When I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arrived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at the station…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3902943" y="4005188"/>
            <a:ext cx="4767114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i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When I arrived, the train had already left.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– Amikor megérkeztem, a vonat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már elment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619051"/>
            <a:ext cx="4872782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Fontos időhatározók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73943" y="1335286"/>
            <a:ext cx="865331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Ezek a szavak gyakran jelzik, hogy Past Perfectet kell használnunk: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73943" y="1704305"/>
            <a:ext cx="4030340" cy="1342355"/>
          </a:xfrm>
          <a:prstGeom prst="roundRect">
            <a:avLst>
              <a:gd name="adj" fmla="val 4237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14065" y="1844427"/>
            <a:ext cx="406226" cy="406226"/>
          </a:xfrm>
          <a:prstGeom prst="roundRect">
            <a:avLst>
              <a:gd name="adj" fmla="val 14067117"/>
            </a:avLst>
          </a:prstGeom>
          <a:solidFill>
            <a:srgbClr val="C91313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5760" y="1956122"/>
            <a:ext cx="182761" cy="18276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14065" y="2386013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before / after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14065" y="2689845"/>
            <a:ext cx="375009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előtt / után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639642" y="1704305"/>
            <a:ext cx="4030414" cy="1342355"/>
          </a:xfrm>
          <a:prstGeom prst="roundRect">
            <a:avLst>
              <a:gd name="adj" fmla="val 4237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779764" y="1844427"/>
            <a:ext cx="406226" cy="406226"/>
          </a:xfrm>
          <a:prstGeom prst="roundRect">
            <a:avLst>
              <a:gd name="adj" fmla="val 14067117"/>
            </a:avLst>
          </a:prstGeom>
          <a:solidFill>
            <a:srgbClr val="C91313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1460" y="1956122"/>
            <a:ext cx="182761" cy="18276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79764" y="2386013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by the time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779764" y="2689845"/>
            <a:ext cx="375017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addigra, mire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473943" y="3182020"/>
            <a:ext cx="4030340" cy="1342355"/>
          </a:xfrm>
          <a:prstGeom prst="roundRect">
            <a:avLst>
              <a:gd name="adj" fmla="val 4237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14065" y="3322141"/>
            <a:ext cx="406226" cy="406226"/>
          </a:xfrm>
          <a:prstGeom prst="roundRect">
            <a:avLst>
              <a:gd name="adj" fmla="val 14067117"/>
            </a:avLst>
          </a:prstGeom>
          <a:solidFill>
            <a:srgbClr val="C91313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5760" y="3433837"/>
            <a:ext cx="182761" cy="18276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4065" y="3863727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already / just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614065" y="4167560"/>
            <a:ext cx="375009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már / éppen most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4639642" y="3182020"/>
            <a:ext cx="4030414" cy="1342355"/>
          </a:xfrm>
          <a:prstGeom prst="roundRect">
            <a:avLst>
              <a:gd name="adj" fmla="val 4237"/>
            </a:avLst>
          </a:prstGeom>
          <a:solidFill>
            <a:srgbClr val="740B0B"/>
          </a:solidFill>
          <a:ln w="4763">
            <a:solidFill>
              <a:srgbClr val="8D2424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779764" y="3322141"/>
            <a:ext cx="406226" cy="406226"/>
          </a:xfrm>
          <a:prstGeom prst="roundRect">
            <a:avLst>
              <a:gd name="adj" fmla="val 14067117"/>
            </a:avLst>
          </a:prstGeom>
          <a:solidFill>
            <a:srgbClr val="C91313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91460" y="3433837"/>
            <a:ext cx="182761" cy="18276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79764" y="3863727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never / ever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4779764" y="4167560"/>
            <a:ext cx="375017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soha / valaha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535335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Tagadó alak</a:t>
            </a:r>
            <a:endParaRPr lang="en-US" sz="2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943" y="1419299"/>
            <a:ext cx="5211812" cy="29533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0916" y="1305669"/>
            <a:ext cx="2653829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tagadó alakhoz a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had not (hadn't)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kifejezést használjuk, majd következik az ige harmadik alakja.</a:t>
            </a:r>
            <a:endParaRPr lang="en-US" sz="10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1866" y="2108076"/>
            <a:ext cx="2672879" cy="110616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32475" y="2262485"/>
            <a:ext cx="2287860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She 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C91313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hadn't seen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the film before.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6232475" y="2843138"/>
            <a:ext cx="2287860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Nem látta a filmet korábban.</a:t>
            </a:r>
            <a:endParaRPr lang="en-US" sz="10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01866" y="3349600"/>
            <a:ext cx="2672879" cy="110616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232475" y="3504009"/>
            <a:ext cx="2287860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They 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C91313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hadn't finished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 the work.</a:t>
            </a:r>
            <a:endParaRPr lang="en-US" sz="1400" dirty="0"/>
          </a:p>
        </p:txBody>
      </p:sp>
      <p:sp>
        <p:nvSpPr>
          <p:cNvPr id="10" name="Text 5"/>
          <p:cNvSpPr/>
          <p:nvPr/>
        </p:nvSpPr>
        <p:spPr>
          <a:xfrm>
            <a:off x="6232475" y="4084662"/>
            <a:ext cx="2287860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Nem fejezték be a munkát.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1300014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Kérdő alak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73943" y="2016249"/>
            <a:ext cx="865331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Kérdésben a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Had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kerül az alany elé:</a:t>
            </a:r>
            <a:endParaRPr lang="en-US" sz="10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943" y="2385268"/>
            <a:ext cx="2641774" cy="145821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8352" y="2945904"/>
            <a:ext cx="2332955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Had they finished the project?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28352" y="3472383"/>
            <a:ext cx="2332955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Befejezték a projektet?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1076" y="2385268"/>
            <a:ext cx="2641774" cy="14582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05485" y="2945904"/>
            <a:ext cx="2332955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Had she eaten before she left?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3405485" y="3472383"/>
            <a:ext cx="2332955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Evett, mielőtt elment?</a:t>
            </a:r>
            <a:endParaRPr lang="en-US" sz="10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8209" y="2385268"/>
            <a:ext cx="2641848" cy="145821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82618" y="2945904"/>
            <a:ext cx="2333030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Had you ever been to London?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6182618" y="3472383"/>
            <a:ext cx="2333030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Jártál valaha Londonban?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979215"/>
            <a:ext cx="4275311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Mikor használjuk?</a:t>
            </a:r>
            <a:endParaRPr lang="en-US" sz="28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3694" y="1631900"/>
            <a:ext cx="203076" cy="2030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342954" y="1627733"/>
            <a:ext cx="1858119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Történetmesélés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4342954" y="1931566"/>
            <a:ext cx="4327103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 múltbeli eseményeket mesélünk el, és egyértelművé akarjuk tenni, melyik történt korábban.</a:t>
            </a:r>
            <a:endParaRPr lang="en-US" sz="10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3694" y="2639913"/>
            <a:ext cx="203076" cy="2030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342954" y="2635746"/>
            <a:ext cx="2299767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Események sorrendje</a:t>
            </a:r>
            <a:endParaRPr lang="en-US" sz="1400" dirty="0"/>
          </a:p>
        </p:txBody>
      </p:sp>
      <p:sp>
        <p:nvSpPr>
          <p:cNvPr id="9" name="Text 4"/>
          <p:cNvSpPr/>
          <p:nvPr/>
        </p:nvSpPr>
        <p:spPr>
          <a:xfrm>
            <a:off x="4342954" y="2939579"/>
            <a:ext cx="4327103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Amikor két vagy több múltbeli esemény sorrendje fontos, és nem akarunk félreérthetők lenni.</a:t>
            </a:r>
            <a:endParaRPr lang="en-US" sz="10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3694" y="3647926"/>
            <a:ext cx="203076" cy="2030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342954" y="3643759"/>
            <a:ext cx="2172891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FFE5E5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Ok és következmény</a:t>
            </a:r>
            <a:endParaRPr lang="en-US" sz="1400" dirty="0"/>
          </a:p>
        </p:txBody>
      </p:sp>
      <p:sp>
        <p:nvSpPr>
          <p:cNvPr id="12" name="Text 6"/>
          <p:cNvSpPr/>
          <p:nvPr/>
        </p:nvSpPr>
        <p:spPr>
          <a:xfrm>
            <a:off x="4342954" y="3947592"/>
            <a:ext cx="432710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Ha egy múltbeli állapot vagy cselekvés okát szeretnénk elmagyarázni.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442317"/>
            <a:ext cx="6917234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FAEBEB"/>
                </a:solidFill>
                <a:latin typeface="Dela Gothic One" pitchFamily="34" charset="0"/>
                <a:ea typeface="Dela Gothic One" pitchFamily="34" charset="-122"/>
                <a:cs typeface="Dela Gothic One" pitchFamily="34" charset="-120"/>
              </a:rPr>
              <a:t>Fontos szabály: az ige 3. alakja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73943" y="1158553"/>
            <a:ext cx="865331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Past Perfect után </a:t>
            </a:r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mindig az ige harmadik alakját</a:t>
            </a:r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(Past Participle) használjuk!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73943" y="1527572"/>
            <a:ext cx="8196114" cy="2341066"/>
          </a:xfrm>
          <a:prstGeom prst="roundRect">
            <a:avLst>
              <a:gd name="adj" fmla="val 2429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78706" y="1532334"/>
            <a:ext cx="8186589" cy="38859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14214" y="1618283"/>
            <a:ext cx="2885629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Ige (1. alak)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3318123" y="1618283"/>
            <a:ext cx="288324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Múlt (2. alak)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019651" y="1618283"/>
            <a:ext cx="296748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Past Participle (3. alak)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8706" y="1920925"/>
            <a:ext cx="8186589" cy="38859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14214" y="2006873"/>
            <a:ext cx="2885629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go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318123" y="2006873"/>
            <a:ext cx="288324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went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019651" y="2006873"/>
            <a:ext cx="296748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gone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78706" y="2309515"/>
            <a:ext cx="8186589" cy="38859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14214" y="2395463"/>
            <a:ext cx="2885629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318123" y="2395463"/>
            <a:ext cx="288324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saw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019651" y="2395463"/>
            <a:ext cx="296748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seen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78706" y="2698105"/>
            <a:ext cx="8186589" cy="38859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614214" y="2784053"/>
            <a:ext cx="2885629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write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318123" y="2784053"/>
            <a:ext cx="288324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wrote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019651" y="2784053"/>
            <a:ext cx="296748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written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78706" y="3086695"/>
            <a:ext cx="8186589" cy="38859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14214" y="3172644"/>
            <a:ext cx="2885629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eat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318123" y="3172644"/>
            <a:ext cx="288324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ate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6019651" y="3172644"/>
            <a:ext cx="296748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eaten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78706" y="3475286"/>
            <a:ext cx="8186589" cy="38859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614214" y="3561234"/>
            <a:ext cx="2885629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finish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3318123" y="3561234"/>
            <a:ext cx="2883247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finished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019651" y="3561234"/>
            <a:ext cx="296748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C91313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finished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73943" y="4020964"/>
            <a:ext cx="8196114" cy="527893"/>
          </a:xfrm>
          <a:prstGeom prst="roundRect">
            <a:avLst>
              <a:gd name="adj" fmla="val 10774"/>
            </a:avLst>
          </a:prstGeom>
          <a:solidFill>
            <a:srgbClr val="460707"/>
          </a:solidFill>
          <a:ln/>
        </p:spPr>
      </p:sp>
      <p:pic>
        <p:nvPicPr>
          <p:cNvPr id="3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302" y="4214515"/>
            <a:ext cx="169218" cy="135359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913879" y="4176564"/>
            <a:ext cx="8078019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 szabályos igéknél a 2. és 3. alak megegyezik (-ed végződés). A rendhagyó igéket külön meg kell tanulni!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2026-06-12T09:33:24Z</dcterms:created>
  <dcterms:modified xsi:type="dcterms:W3CDTF">2026-06-12T09:33:24Z</dcterms:modified>
</cp:coreProperties>
</file>