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Bitter Medium"/>
      <p:regular r:id="rId201314"/>
    </p:embeddedFont>
    <p:embeddedFont>
      <p:font typeface="Bitter Bold"/>
      <p:regular r:id="rId201315"/>
    </p:embeddedFont>
    <p:embeddedFont>
      <p:font typeface="Open Sans"/>
      <p:regular r:id="rId201316"/>
    </p:embeddedFont>
    <p:embeddedFont>
      <p:font typeface="Open Sans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image" Target="../media/image-5-6.png"/><Relationship Id="rId7" Type="http://schemas.openxmlformats.org/officeDocument/2006/relationships/image" Target="../media/image-5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917576"/>
            <a:ext cx="4375770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 Hidegháború Kezdete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573164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Kétpólusú világ születése – 1945–1955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2959447"/>
            <a:ext cx="1637630" cy="266402"/>
          </a:xfrm>
          <a:prstGeom prst="roundRect">
            <a:avLst>
              <a:gd name="adj" fmla="val 17880"/>
            </a:avLst>
          </a:prstGeom>
          <a:solidFill>
            <a:srgbClr val="FCE2CF"/>
          </a:solidFill>
          <a:ln/>
        </p:spPr>
      </p:sp>
      <p:sp>
        <p:nvSpPr>
          <p:cNvPr id="6" name="Text 3"/>
          <p:cNvSpPr/>
          <p:nvPr/>
        </p:nvSpPr>
        <p:spPr>
          <a:xfrm>
            <a:off x="4010174" y="3001938"/>
            <a:ext cx="1924720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12. OSZTÁLY · TÖRTÉNELEM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525735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Összefoglalás: A Hidegháború Kezdete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624310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4763">
            <a:solidFill>
              <a:srgbClr val="E2C8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9287" y="1650876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956816" y="1672977"/>
            <a:ext cx="192873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Nem egyetlen esemény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956816" y="1979488"/>
            <a:ext cx="42620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hidegháború hosszú konfliktus-sorozat kezdete volt, amely évtizedeken át meghatározta a globális politikát.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496119" y="2716634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4763">
            <a:solidFill>
              <a:srgbClr val="E2C8B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49287" y="2743200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956816" y="276530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Három fő tényező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956816" y="3071813"/>
            <a:ext cx="42620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Bizalmatlanság, ideológiai ellentétek és a befolyási övezetekért folytatott küzdelem formálta a korszakot.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96119" y="3808958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4763">
            <a:solidFill>
              <a:srgbClr val="E2C8B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49287" y="3835524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956816" y="3857625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Az örökség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956816" y="4164137"/>
            <a:ext cx="42620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kétpólusú világrend, a NATO és a Varsói Szerződés évtizedekre meghatározta Európa és a világ sorsát.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587475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Mi az a Hidegháború?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394022" y="2243063"/>
            <a:ext cx="4107135" cy="1312962"/>
          </a:xfrm>
          <a:prstGeom prst="roundRect">
            <a:avLst>
              <a:gd name="adj" fmla="val 7774"/>
            </a:avLst>
          </a:prstGeom>
          <a:solidFill>
            <a:srgbClr val="D2600F"/>
          </a:solidFill>
          <a:ln/>
        </p:spPr>
      </p:sp>
      <p:sp>
        <p:nvSpPr>
          <p:cNvPr id="4" name="Text 2"/>
          <p:cNvSpPr/>
          <p:nvPr/>
        </p:nvSpPr>
        <p:spPr>
          <a:xfrm>
            <a:off x="535781" y="2384822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Hidegháború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35781" y="2748037"/>
            <a:ext cx="3823618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Közvetlen fegyveres konfliktus nélküli, de politikai, gazdasági és ideológiai harc az USA és a Szovjetunió között.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749701" y="2384822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Kétpólusú világ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749701" y="2748037"/>
            <a:ext cx="390294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világ két nagyhatalom – az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USA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és a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Szovjetunió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– valamint szövetségi rendszereik (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NATO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és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Varsói Szerződés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 által dominált felosztása.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71575"/>
            <a:ext cx="486615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Szuperhatalmak Születése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898079"/>
            <a:ext cx="4004965" cy="2073846"/>
          </a:xfrm>
          <a:prstGeom prst="roundRect">
            <a:avLst>
              <a:gd name="adj" fmla="val 2871"/>
            </a:avLst>
          </a:prstGeom>
          <a:solidFill>
            <a:srgbClr val="FCE2CF"/>
          </a:solidFill>
          <a:ln w="4763">
            <a:solidFill>
              <a:srgbClr val="E2C8B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2640" y="2044601"/>
            <a:ext cx="425276" cy="425276"/>
          </a:xfrm>
          <a:prstGeom prst="roundRect">
            <a:avLst>
              <a:gd name="adj" fmla="val 13436988"/>
            </a:avLst>
          </a:prstGeom>
          <a:solidFill>
            <a:srgbClr val="D2600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619" y="2161505"/>
            <a:ext cx="191319" cy="19131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2640" y="2611636"/>
            <a:ext cx="224187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Amerikai Egyesült Államok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2640" y="2918147"/>
            <a:ext cx="371192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tőkés világ vezetője: gazdasági és katonai erő. A második világháborúban megőrizte infrastruktúráját, és a Marshall-terven keresztül globális befolyást épített ki.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4642842" y="1898079"/>
            <a:ext cx="4005039" cy="2073846"/>
          </a:xfrm>
          <a:prstGeom prst="roundRect">
            <a:avLst>
              <a:gd name="adj" fmla="val 2871"/>
            </a:avLst>
          </a:prstGeom>
          <a:solidFill>
            <a:srgbClr val="FCE2CF"/>
          </a:solidFill>
          <a:ln w="4763">
            <a:solidFill>
              <a:srgbClr val="E2C8B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789363" y="2044601"/>
            <a:ext cx="425276" cy="425276"/>
          </a:xfrm>
          <a:prstGeom prst="roundRect">
            <a:avLst>
              <a:gd name="adj" fmla="val 13436988"/>
            </a:avLst>
          </a:prstGeom>
          <a:solidFill>
            <a:srgbClr val="D2600F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06342" y="2161505"/>
            <a:ext cx="191319" cy="19131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789363" y="261163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Szovjetunió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4789363" y="2918147"/>
            <a:ext cx="371199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Vörös Hadsereg által megszállt kelet-európai területeken kommunista ideológiát terjesztett. A háborús pusztítás ellenére katonai nagyhatalommá nőtte ki magát.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5145" y="485552"/>
            <a:ext cx="3898255" cy="417232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34261" y="1699245"/>
            <a:ext cx="1059359" cy="154781"/>
          </a:xfrm>
          <a:prstGeom prst="roundRect">
            <a:avLst>
              <a:gd name="adj" fmla="val 19234"/>
            </a:avLst>
          </a:prstGeom>
          <a:noFill/>
          <a:ln w="4763">
            <a:solidFill>
              <a:srgbClr val="D2600F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92155" y="1730573"/>
            <a:ext cx="1400770" cy="92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550" dirty="0">
                <a:solidFill>
                  <a:srgbClr val="D2600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1946 · WINSTON CHURCHILL</a:t>
            </a:r>
            <a:endParaRPr lang="en-US" sz="550" dirty="0"/>
          </a:p>
        </p:txBody>
      </p:sp>
      <p:sp>
        <p:nvSpPr>
          <p:cNvPr id="5" name="Text 2"/>
          <p:cNvSpPr/>
          <p:nvPr/>
        </p:nvSpPr>
        <p:spPr>
          <a:xfrm>
            <a:off x="5634261" y="1876127"/>
            <a:ext cx="1999283" cy="5537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 Vasfüggöny Lehúzódik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5634261" y="2485281"/>
            <a:ext cx="1999283" cy="9713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6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Churchill </a:t>
            </a:r>
            <a:pPr algn="l" indent="0" marL="0">
              <a:lnSpc>
                <a:spcPct val="108000"/>
              </a:lnSpc>
              <a:buNone/>
            </a:pPr>
            <a:r>
              <a:rPr lang="en-US" sz="65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fulbrighti beszédében</a:t>
            </a:r>
            <a:pPr algn="l" indent="0" marL="0">
              <a:lnSpc>
                <a:spcPct val="108000"/>
              </a:lnSpc>
              <a:buNone/>
            </a:pPr>
            <a:r>
              <a:rPr lang="en-US" sz="6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használta először a kifejezést: </a:t>
            </a:r>
            <a:pPr algn="l" indent="0" marL="0">
              <a:lnSpc>
                <a:spcPct val="108000"/>
              </a:lnSpc>
              <a:spcAft>
                <a:spcPts val="350"/>
              </a:spcAft>
              <a:buNone/>
            </a:pPr>
            <a:r>
              <a:rPr lang="en-US" sz="650" i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„Vasfüggöny ereszkedett le a kontinensre."</a:t>
            </a:r>
            <a:endParaRPr lang="en-US" sz="6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6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1945-től a Szovjetunió befolyása alá került kelet-európai országok – Lengyelország, Csehszlovákia, Magyarország és mások – elszigetelődtek a nyugati világtól. Politikai, gazdasági és kulturális elzárkózás következett.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395883"/>
            <a:ext cx="4722763" cy="844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Truman-doktrína: Feltartóztatás Politikája</a:t>
            </a:r>
            <a:endParaRPr lang="en-US" sz="26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6069" y="1433661"/>
            <a:ext cx="4741813" cy="101880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136380" y="1587773"/>
            <a:ext cx="16889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Mi volt a cél?</a:t>
            </a:r>
            <a:endParaRPr lang="en-US" sz="1300" dirty="0"/>
          </a:p>
        </p:txBody>
      </p:sp>
      <p:sp>
        <p:nvSpPr>
          <p:cNvPr id="6" name="Text 2"/>
          <p:cNvSpPr/>
          <p:nvPr/>
        </p:nvSpPr>
        <p:spPr>
          <a:xfrm>
            <a:off x="4136380" y="1876127"/>
            <a:ext cx="4357390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kommunizmus terjedésének megakadályozása azáltal, hogy az USA támogatja a kommunista fenyegetésnek kitett országokat.</a:t>
            </a:r>
            <a:endParaRPr lang="en-US" sz="10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06069" y="2581201"/>
            <a:ext cx="4741813" cy="101880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136380" y="2735312"/>
            <a:ext cx="16889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Mit akart megelőzni?</a:t>
            </a:r>
            <a:endParaRPr lang="en-US" sz="1300" dirty="0"/>
          </a:p>
        </p:txBody>
      </p:sp>
      <p:sp>
        <p:nvSpPr>
          <p:cNvPr id="9" name="Text 4"/>
          <p:cNvSpPr/>
          <p:nvPr/>
        </p:nvSpPr>
        <p:spPr>
          <a:xfrm>
            <a:off x="4136380" y="3023667"/>
            <a:ext cx="4357390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nyomor és a polgárháborúk megelőzése, amelyek táptalajt adnak a totalitárius rendszereknek.</a:t>
            </a:r>
            <a:endParaRPr lang="en-US" sz="10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06069" y="3728740"/>
            <a:ext cx="4741813" cy="101880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136380" y="3882851"/>
            <a:ext cx="16889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Első lépések</a:t>
            </a:r>
            <a:endParaRPr lang="en-US" sz="1300" dirty="0"/>
          </a:p>
        </p:txBody>
      </p:sp>
      <p:sp>
        <p:nvSpPr>
          <p:cNvPr id="12" name="Text 6"/>
          <p:cNvSpPr/>
          <p:nvPr/>
        </p:nvSpPr>
        <p:spPr>
          <a:xfrm>
            <a:off x="4136380" y="4171206"/>
            <a:ext cx="4357390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Görögország és Törökország kapott </a:t>
            </a:r>
            <a:pPr algn="l"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400 millió dollár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amerikai segítséget 1947-ben.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8066" y="429592"/>
            <a:ext cx="4972199" cy="359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Marshall-terv: Európa Újjáépítése</a:t>
            </a:r>
            <a:endParaRPr lang="en-US" sz="22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8066" y="1035100"/>
            <a:ext cx="5067672" cy="357358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51488" y="1796728"/>
            <a:ext cx="1896963" cy="179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 terv céljai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951488" y="2070199"/>
            <a:ext cx="2599060" cy="7661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21000"/>
              </a:lnSpc>
              <a:buSzPct val="100000"/>
              <a:buChar char="•"/>
            </a:pPr>
            <a:r>
              <a:rPr lang="en-US" sz="9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Nyugat-Európa gazdasági újjáépítése</a:t>
            </a:r>
            <a:endParaRPr lang="en-US" sz="900" dirty="0"/>
          </a:p>
          <a:p>
            <a:pPr algn="l" marL="342900" indent="-342900">
              <a:lnSpc>
                <a:spcPct val="121000"/>
              </a:lnSpc>
              <a:buSzPct val="100000"/>
              <a:buChar char="•"/>
            </a:pPr>
            <a:r>
              <a:rPr lang="en-US" sz="9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Gazdasági stabilitás megteremtése</a:t>
            </a:r>
            <a:endParaRPr lang="en-US" sz="900" dirty="0"/>
          </a:p>
          <a:p>
            <a:pPr algn="l" marL="342900" indent="-342900">
              <a:lnSpc>
                <a:spcPct val="121000"/>
              </a:lnSpc>
              <a:buSzPct val="100000"/>
              <a:buChar char="•"/>
            </a:pPr>
            <a:r>
              <a:rPr lang="en-US" sz="9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kommunista befolyás csökkentése</a:t>
            </a:r>
            <a:endParaRPr lang="en-US" sz="900" dirty="0"/>
          </a:p>
          <a:p>
            <a:pPr algn="l" marL="342900" indent="-342900">
              <a:lnSpc>
                <a:spcPct val="121000"/>
              </a:lnSpc>
              <a:buSzPct val="100000"/>
              <a:buChar char="•"/>
            </a:pPr>
            <a:r>
              <a:rPr lang="en-US" sz="9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Amerikai piacok biztosítása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5951488" y="2941588"/>
            <a:ext cx="2599060" cy="893713"/>
          </a:xfrm>
          <a:prstGeom prst="roundRect">
            <a:avLst>
              <a:gd name="adj" fmla="val 5413"/>
            </a:avLst>
          </a:prstGeom>
          <a:solidFill>
            <a:srgbClr val="FAD3B8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6606" y="3113261"/>
            <a:ext cx="143917" cy="11511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325642" y="3054474"/>
            <a:ext cx="2109788" cy="6679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30 milliárd dollár</a:t>
            </a:r>
            <a:pPr algn="l" indent="0" marL="0">
              <a:lnSpc>
                <a:spcPct val="121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értékben hirdették meg. A Szovjetunió és csatlósai – politikai nyomásra – nem vettek részt a programban.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7336" y="433983"/>
            <a:ext cx="4843314" cy="33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Berlini Blokád: Az Első Nagy Válság</a:t>
            </a:r>
            <a:endParaRPr lang="en-US" sz="21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336" y="939329"/>
            <a:ext cx="7489254" cy="337013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57918" y="997050"/>
            <a:ext cx="1310610" cy="405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Németország osztása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2257918" y="1459724"/>
            <a:ext cx="1310610" cy="286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Négy megszállási zóna, 1945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3914183" y="3697369"/>
            <a:ext cx="1317811" cy="202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Berlini blokád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3914183" y="3957511"/>
            <a:ext cx="1317811" cy="143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Szovjet lezárás, 1948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5520039" y="1073113"/>
            <a:ext cx="1310610" cy="202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Légi híd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520039" y="1333254"/>
            <a:ext cx="1310610" cy="286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Nyugati ellátás sikeres, 1948–1949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7336" y="4402931"/>
            <a:ext cx="7489254" cy="3065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Szovjetunió blokád alá vette Nyugat-Berlint, hogy kikényszerítse a nyugati hatalmak kivonulását. A válasz: a történelem legnagyobb légi szállítási művelete – </a:t>
            </a:r>
            <a:pPr algn="l" indent="0" marL="0">
              <a:lnSpc>
                <a:spcPct val="118000"/>
              </a:lnSpc>
              <a:buNone/>
            </a:pPr>
            <a:r>
              <a:rPr lang="en-US" sz="85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11 hónapig</a:t>
            </a:r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repülők ezrei látták el a várost.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275457"/>
            <a:ext cx="5185172" cy="259258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10201" y="662508"/>
            <a:ext cx="402431" cy="244376"/>
          </a:xfrm>
          <a:prstGeom prst="roundRect">
            <a:avLst>
              <a:gd name="adj" fmla="val 18274"/>
            </a:avLst>
          </a:prstGeom>
          <a:solidFill>
            <a:srgbClr val="FCE2CF"/>
          </a:solidFill>
          <a:ln/>
        </p:spPr>
      </p:sp>
      <p:sp>
        <p:nvSpPr>
          <p:cNvPr id="4" name="Text 1"/>
          <p:cNvSpPr/>
          <p:nvPr/>
        </p:nvSpPr>
        <p:spPr>
          <a:xfrm>
            <a:off x="6089898" y="702320"/>
            <a:ext cx="700236" cy="164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8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1949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010201" y="956667"/>
            <a:ext cx="2642369" cy="8306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 Két Német Állam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6010201" y="1927399"/>
            <a:ext cx="2642369" cy="2029569"/>
          </a:xfrm>
          <a:prstGeom prst="roundRect">
            <a:avLst>
              <a:gd name="adj" fmla="val 2750"/>
            </a:avLst>
          </a:prstGeom>
          <a:solidFill>
            <a:srgbClr val="FCE2CF"/>
          </a:solidFill>
          <a:ln w="4763">
            <a:solidFill>
              <a:srgbClr val="E2C8B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014963" y="1932161"/>
            <a:ext cx="2632844" cy="1010022"/>
          </a:xfrm>
          <a:prstGeom prst="rect">
            <a:avLst/>
          </a:prstGeom>
          <a:solidFill>
            <a:srgbClr val="FCE2CF"/>
          </a:solidFill>
          <a:ln/>
        </p:spPr>
      </p:sp>
      <p:sp>
        <p:nvSpPr>
          <p:cNvPr id="8" name="Text 5"/>
          <p:cNvSpPr/>
          <p:nvPr/>
        </p:nvSpPr>
        <p:spPr>
          <a:xfrm>
            <a:off x="6147867" y="2065065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NSZK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147867" y="2397323"/>
            <a:ext cx="2367037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Német Szövetségi Köztársaság – nyugati, demokratikus, tőkés rendszer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6014963" y="2942183"/>
            <a:ext cx="2632844" cy="1010022"/>
          </a:xfrm>
          <a:prstGeom prst="rect">
            <a:avLst/>
          </a:prstGeom>
          <a:solidFill>
            <a:srgbClr val="FCE2CF"/>
          </a:solidFill>
          <a:ln/>
        </p:spPr>
      </p:sp>
      <p:sp>
        <p:nvSpPr>
          <p:cNvPr id="11" name="Shape 8"/>
          <p:cNvSpPr/>
          <p:nvPr/>
        </p:nvSpPr>
        <p:spPr>
          <a:xfrm>
            <a:off x="6014963" y="2942183"/>
            <a:ext cx="2632844" cy="14288"/>
          </a:xfrm>
          <a:prstGeom prst="roundRect">
            <a:avLst>
              <a:gd name="adj" fmla="val 390684"/>
            </a:avLst>
          </a:prstGeom>
          <a:solidFill>
            <a:srgbClr val="E2C8B5"/>
          </a:solidFill>
          <a:ln/>
        </p:spPr>
      </p:sp>
      <p:sp>
        <p:nvSpPr>
          <p:cNvPr id="12" name="Text 9"/>
          <p:cNvSpPr/>
          <p:nvPr/>
        </p:nvSpPr>
        <p:spPr>
          <a:xfrm>
            <a:off x="6147867" y="3075087"/>
            <a:ext cx="16612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NDK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147867" y="3407346"/>
            <a:ext cx="2367037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Német Demokratikus Köztársaság – keleti, kommunista, szovjet befolyás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6010201" y="4097089"/>
            <a:ext cx="2642369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Ez a kettéosztás a hidegháború egyik legfontosabb szimbólumává vált.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11796"/>
            <a:ext cx="8281467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Katonai Szövetségek: NATO és Varsói Szerződés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638300"/>
            <a:ext cx="2312566" cy="142927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24475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NATO – 1949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3551262"/>
            <a:ext cx="398725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Az Észak-atlanti Szerződés Szervezete: az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USA vezette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nyugati katonai szövetség. Célja a kollektív védelem és a szovjet terjeszkedés megfékezése.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0553" y="1638300"/>
            <a:ext cx="2312640" cy="142927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60553" y="3244751"/>
            <a:ext cx="195121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Varsói Szerződés – 1955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4660553" y="3551262"/>
            <a:ext cx="3987329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Szovjetunió válasza a NATO-ra: saját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keleti katonai blokkja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amely a csatlós államokat kötelezte közös védelemre és szovjet parancsnokság alá.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2026-06-12T09:35:55Z</dcterms:created>
  <dcterms:modified xsi:type="dcterms:W3CDTF">2026-06-12T09:35:55Z</dcterms:modified>
</cp:coreProperties>
</file>