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40"/>
  </p:notesMasterIdLst>
  <p:handoutMasterIdLst>
    <p:handoutMasterId r:id="rId41"/>
  </p:handoutMasterIdLst>
  <p:sldIdLst>
    <p:sldId id="256" r:id="rId2"/>
    <p:sldId id="257" r:id="rId3"/>
    <p:sldId id="290" r:id="rId4"/>
    <p:sldId id="289" r:id="rId5"/>
    <p:sldId id="258" r:id="rId6"/>
    <p:sldId id="259" r:id="rId7"/>
    <p:sldId id="260" r:id="rId8"/>
    <p:sldId id="291" r:id="rId9"/>
    <p:sldId id="261" r:id="rId10"/>
    <p:sldId id="292" r:id="rId11"/>
    <p:sldId id="262" r:id="rId12"/>
    <p:sldId id="293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80" r:id="rId29"/>
    <p:sldId id="278" r:id="rId30"/>
    <p:sldId id="279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9144000" cy="6858000" type="screen4x3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Közepesen sötét stílus 4 – 6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Közepesen sötét stílus 4 – 4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365E8-86EC-4E7C-AB23-DF9ECEF91490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F170A-E87E-4F43-A238-2834A9C0F4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23822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7ECA0-3F83-4CA7-AD50-58C7CEB94AA9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777B9-C27F-4861-8052-3D16CCBD20F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7769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rűt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777B9-C27F-4861-8052-3D16CCBD20F6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65533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856D4-6BD1-4F1D-958A-13D001E17FE6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2100C9-079B-4D34-8948-FC63D644D111}" type="slidenum">
              <a:rPr lang="hu-HU" smtClean="0"/>
              <a:t>‹#›</a:t>
            </a:fld>
            <a:endParaRPr lang="hu-H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856D4-6BD1-4F1D-958A-13D001E17FE6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00C9-079B-4D34-8948-FC63D644D11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856D4-6BD1-4F1D-958A-13D001E17FE6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00C9-079B-4D34-8948-FC63D644D11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856D4-6BD1-4F1D-958A-13D001E17FE6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2100C9-079B-4D34-8948-FC63D644D111}" type="slidenum">
              <a:rPr lang="hu-HU" smtClean="0"/>
              <a:t>‹#›</a:t>
            </a:fld>
            <a:endParaRPr lang="hu-H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856D4-6BD1-4F1D-958A-13D001E17FE6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2100C9-079B-4D34-8948-FC63D644D111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856D4-6BD1-4F1D-958A-13D001E17FE6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2100C9-079B-4D34-8948-FC63D644D111}" type="slidenum">
              <a:rPr lang="hu-HU" smtClean="0"/>
              <a:t>‹#›</a:t>
            </a:fld>
            <a:endParaRPr lang="hu-H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856D4-6BD1-4F1D-958A-13D001E17FE6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2100C9-079B-4D34-8948-FC63D644D111}" type="slidenum">
              <a:rPr lang="hu-HU" smtClean="0"/>
              <a:t>‹#›</a:t>
            </a:fld>
            <a:endParaRPr lang="hu-H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856D4-6BD1-4F1D-958A-13D001E17FE6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2100C9-079B-4D34-8948-FC63D644D111}" type="slidenum">
              <a:rPr lang="hu-HU" smtClean="0"/>
              <a:t>‹#›</a:t>
            </a:fld>
            <a:endParaRPr lang="hu-H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856D4-6BD1-4F1D-958A-13D001E17FE6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2100C9-079B-4D34-8948-FC63D644D111}" type="slidenum">
              <a:rPr lang="hu-HU" smtClean="0"/>
              <a:t>‹#›</a:t>
            </a:fld>
            <a:endParaRPr lang="hu-H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856D4-6BD1-4F1D-958A-13D001E17FE6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2100C9-079B-4D34-8948-FC63D644D111}" type="slidenum">
              <a:rPr lang="hu-HU" smtClean="0"/>
              <a:t>‹#›</a:t>
            </a:fld>
            <a:endParaRPr lang="hu-H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856D4-6BD1-4F1D-958A-13D001E17FE6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2100C9-079B-4D34-8948-FC63D644D111}" type="slidenum">
              <a:rPr lang="hu-HU" smtClean="0"/>
              <a:t>‹#›</a:t>
            </a:fld>
            <a:endParaRPr lang="hu-H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9AB856D4-6BD1-4F1D-958A-13D001E17FE6}" type="datetimeFigureOut">
              <a:rPr lang="hu-HU" smtClean="0"/>
              <a:t>2025. 03. 27.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D12100C9-079B-4D34-8948-FC63D644D111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Sertéshúsételek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AutoShape 2" descr="Képtalálatok a következőre: Sertéshús Étele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323821"/>
            <a:ext cx="4594615" cy="3057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55046"/>
            <a:ext cx="3140978" cy="209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4113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260648"/>
            <a:ext cx="8208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hu-HU" sz="2400" b="1" dirty="0">
                <a:latin typeface="Times New Roman" pitchFamily="18" charset="0"/>
                <a:cs typeface="Times New Roman" pitchFamily="18" charset="0"/>
              </a:rPr>
              <a:t>3) Sertéscsülök Pékné sütve</a:t>
            </a:r>
            <a:endParaRPr lang="hu-H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húst előkészítjük sóval, borssal, köménnyel, tepsibe helyezzük, olvasztott zsírral locsolgatjuk, kevés vizet teszünk alá. Pékné köretet, azaz cikkekre vágott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v.hagymát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(gyöngyhagyma) és burgonyát adunk hozzá. Sütőbe visszahelyezve készre sütjük. Ha kész, pihentetjük, zsírjából pecsenyelevet készítünk. </a:t>
            </a:r>
          </a:p>
          <a:p>
            <a:pPr algn="just">
              <a:lnSpc>
                <a:spcPct val="150000"/>
              </a:lnSpc>
            </a:pPr>
            <a:r>
              <a:rPr lang="hu-HU" sz="2400" b="1" u="sng" dirty="0">
                <a:latin typeface="Times New Roman" pitchFamily="18" charset="0"/>
                <a:cs typeface="Times New Roman" pitchFamily="18" charset="0"/>
              </a:rPr>
              <a:t>Tálalás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előtt csontozzuk, szeleteljük és visszahelyezzük a csontra. A köretét pedig köré helyezzük.</a:t>
            </a:r>
          </a:p>
        </p:txBody>
      </p:sp>
      <p:sp>
        <p:nvSpPr>
          <p:cNvPr id="3" name="AutoShape 2" descr="Képtalálatok a következőre: Sertéscsülök Pékné mód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951" y="4207092"/>
            <a:ext cx="3162497" cy="239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6462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528" y="332656"/>
            <a:ext cx="8424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hu-HU" sz="2400" b="1" dirty="0">
                <a:latin typeface="Times New Roman" pitchFamily="18" charset="0"/>
                <a:cs typeface="Times New Roman" pitchFamily="18" charset="0"/>
              </a:rPr>
              <a:t>4) Egyben sült vagdalt</a:t>
            </a:r>
            <a:endParaRPr lang="hu-H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darált húst összekeverjük a tejben áztatott kinyomkodott zsemlével, pirított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v.hagymával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zúzott fokhagymával, sóval,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tt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. Borssal, majoránnával, fűszerpaprikával tojással.</a:t>
            </a:r>
          </a:p>
          <a:p>
            <a:pPr algn="just">
              <a:lnSpc>
                <a:spcPct val="150000"/>
              </a:lnSpc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Jól összedolgozva, henger alakúra formázzuk, tepsibe helyezve, forró zsiradékkal leöntve, sütőben megsütjük. </a:t>
            </a:r>
          </a:p>
          <a:p>
            <a:pPr algn="just">
              <a:lnSpc>
                <a:spcPct val="150000"/>
              </a:lnSpc>
            </a:pPr>
            <a:r>
              <a:rPr lang="hu-HU" sz="2400" b="1" u="sng" dirty="0">
                <a:latin typeface="Times New Roman" pitchFamily="18" charset="0"/>
                <a:cs typeface="Times New Roman" pitchFamily="18" charset="0"/>
              </a:rPr>
              <a:t>Tálalás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előtt szeleteljük, burgonyapürével tálaljuk.</a:t>
            </a:r>
          </a:p>
          <a:p>
            <a:pPr lvl="0" algn="just"/>
            <a:endParaRPr lang="hu-H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221088"/>
            <a:ext cx="3340924" cy="2293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5555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476672"/>
            <a:ext cx="8496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hu-HU" sz="2400" b="1" dirty="0">
                <a:latin typeface="Times New Roman" pitchFamily="18" charset="0"/>
                <a:cs typeface="Times New Roman" pitchFamily="18" charset="0"/>
              </a:rPr>
              <a:t>5) Stefánia vagdalt</a:t>
            </a:r>
            <a:endParaRPr lang="hu-H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Az egybesült vagdaltat formázzuk, közepébe főtt tojásokat helyezünk, tepsibe helyezve, forró zsiradékkal leöntve, sütőben megsütjük. </a:t>
            </a:r>
          </a:p>
          <a:p>
            <a:pPr algn="just">
              <a:lnSpc>
                <a:spcPct val="150000"/>
              </a:lnSpc>
            </a:pPr>
            <a:r>
              <a:rPr lang="hu-HU" sz="2400" b="1" u="sng" dirty="0">
                <a:latin typeface="Times New Roman" pitchFamily="18" charset="0"/>
                <a:cs typeface="Times New Roman" pitchFamily="18" charset="0"/>
              </a:rPr>
              <a:t>Tálalás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előtt szeleteljük, zöld körettel tálaljuk</a:t>
            </a:r>
            <a:r>
              <a:rPr lang="hu-HU" sz="2400" dirty="0"/>
              <a:t>.</a:t>
            </a:r>
          </a:p>
        </p:txBody>
      </p:sp>
      <p:sp>
        <p:nvSpPr>
          <p:cNvPr id="3" name="AutoShape 2" descr="Képtalálatok a következőre: Egyben sült vagda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428999"/>
            <a:ext cx="4631316" cy="3178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4736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404664"/>
            <a:ext cx="79928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u-HU" sz="2400" b="1" i="1" dirty="0">
                <a:latin typeface="Times New Roman" pitchFamily="18" charset="0"/>
                <a:cs typeface="Times New Roman" pitchFamily="18" charset="0"/>
              </a:rPr>
              <a:t>V. Frissen-sütéssel készíthető ételek: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hu-HU" sz="2400" i="1" u="sng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hu-HU" sz="2400" i="1" u="sng" dirty="0">
                <a:latin typeface="Times New Roman" pitchFamily="18" charset="0"/>
                <a:cs typeface="Times New Roman" pitchFamily="18" charset="0"/>
              </a:rPr>
              <a:t>Húsrészek bontása:</a:t>
            </a:r>
            <a:endParaRPr lang="hu-HU" sz="2400" b="1" i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hu-HU" sz="2400" b="1" i="1" dirty="0">
                <a:latin typeface="Times New Roman" pitchFamily="18" charset="0"/>
                <a:cs typeface="Times New Roman" pitchFamily="18" charset="0"/>
              </a:rPr>
              <a:t>Karaj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- borda- 2db/8-10 dkg</a:t>
            </a:r>
            <a:endParaRPr lang="hu-HU" sz="2400" b="1" i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hu-HU" sz="2400" b="1" i="1" dirty="0">
                <a:latin typeface="Times New Roman" pitchFamily="18" charset="0"/>
                <a:cs typeface="Times New Roman" pitchFamily="18" charset="0"/>
              </a:rPr>
              <a:t>Szűzpecsenye 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- szűzérmék – 3 db/5-6 dkg</a:t>
            </a:r>
            <a:endParaRPr lang="hu-HU" sz="2400" b="1" i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hu-HU" sz="2400" b="1" i="1" dirty="0">
                <a:latin typeface="Times New Roman" pitchFamily="18" charset="0"/>
                <a:cs typeface="Times New Roman" pitchFamily="18" charset="0"/>
              </a:rPr>
              <a:t>Comb	 </a:t>
            </a:r>
          </a:p>
          <a:p>
            <a:pPr>
              <a:lnSpc>
                <a:spcPct val="150000"/>
              </a:lnSpc>
            </a:pPr>
            <a:r>
              <a:rPr lang="hu-HU" sz="2400" b="1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dió - (java) 1 db/15-18 dkg</a:t>
            </a:r>
          </a:p>
          <a:p>
            <a:pPr lvl="0">
              <a:lnSpc>
                <a:spcPct val="150000"/>
              </a:lnSpc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- felsál, rózsa - (szelet) 2 db/7-9 dkg</a:t>
            </a:r>
          </a:p>
          <a:p>
            <a:pPr lvl="0">
              <a:lnSpc>
                <a:spcPct val="150000"/>
              </a:lnSpc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- felsál, rózsa - (érem) 3 db/5-6 dkg</a:t>
            </a:r>
            <a:endParaRPr lang="hu-HU" sz="2400" b="1" i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hu-HU" sz="2400" b="1" i="1" dirty="0">
                <a:latin typeface="Times New Roman" pitchFamily="18" charset="0"/>
                <a:cs typeface="Times New Roman" pitchFamily="18" charset="0"/>
              </a:rPr>
              <a:t>Tarja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- flekken - 1 db /15-18 dkg</a:t>
            </a:r>
          </a:p>
          <a:p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1032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332657"/>
            <a:ext cx="81369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Wingdings" pitchFamily="2" charset="2"/>
              <a:buChar char="Ø"/>
            </a:pPr>
            <a:endParaRPr lang="hu-H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Font typeface="Wingdings" pitchFamily="2" charset="2"/>
              <a:buChar char="Ø"/>
            </a:pP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A mai gyakorlatban ételeinket grillsütőlapon is készíthetjük: </a:t>
            </a:r>
          </a:p>
          <a:p>
            <a:pPr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- Pirított szűzérmék – grillezett szűzérmék néven, </a:t>
            </a:r>
          </a:p>
          <a:p>
            <a:pPr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- Natúr sertésborda –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sertésborda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 roston névvel. </a:t>
            </a:r>
          </a:p>
          <a:p>
            <a:pPr marL="457200" lvl="0" indent="-457200" algn="just">
              <a:buFont typeface="Wingdings" pitchFamily="2" charset="2"/>
              <a:buChar char="Ø"/>
            </a:pP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A készítését frissen a vendég kérését követően végezzük.</a:t>
            </a:r>
          </a:p>
          <a:p>
            <a:pPr marL="457200" lvl="0" indent="-457200" algn="just">
              <a:buFont typeface="Wingdings" pitchFamily="2" charset="2"/>
              <a:buChar char="Ø"/>
            </a:pP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Magas zsírtartalma miatt inkább natúron sütjük, vagy roston készítjük</a:t>
            </a:r>
          </a:p>
          <a:p>
            <a:pPr marL="457200" lvl="0" indent="-457200" algn="just">
              <a:buFont typeface="Wingdings" pitchFamily="2" charset="2"/>
              <a:buChar char="Ø"/>
            </a:pP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Ha (párizsi, bécsi, milánói) bundázással készítjük, akkor kizárólag karajból, vagy szűzpecsenyéből vágjuk a húst.</a:t>
            </a:r>
          </a:p>
        </p:txBody>
      </p:sp>
    </p:spTree>
    <p:extLst>
      <p:ext uri="{BB962C8B-B14F-4D97-AF65-F5344CB8AC3E}">
        <p14:creationId xmlns:p14="http://schemas.microsoft.com/office/powerpoint/2010/main" val="988055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528" y="404664"/>
            <a:ext cx="820891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6) Sertésborda(érme) natúron </a:t>
            </a:r>
          </a:p>
          <a:p>
            <a:pPr lvl="0"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Natúr sütés(hús klopfolása, inaknál bevágás, só, bors, lisztbe forgatás, kevés zsírban elősütés)</a:t>
            </a:r>
          </a:p>
          <a:p>
            <a:pPr lvl="0"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Zsírjából pecsenyelevet készítek (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par.püre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, liszt, víz, só)</a:t>
            </a:r>
          </a:p>
          <a:p>
            <a:pPr lvl="0"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Hússal felforralom.</a:t>
            </a:r>
          </a:p>
          <a:p>
            <a:pPr lvl="0" algn="just"/>
            <a:r>
              <a:rPr lang="hu-HU" sz="2400" b="1" u="sng" dirty="0">
                <a:latin typeface="Times New Roman" pitchFamily="18" charset="0"/>
                <a:cs typeface="Times New Roman" pitchFamily="18" charset="0"/>
              </a:rPr>
              <a:t>Tálalás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angoltálon félig fedve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p.lével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meglocsolva p. rizzsel körítve.</a:t>
            </a:r>
          </a:p>
          <a:p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7) Sertésborda parasztosan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hús natúr elkészítem, zsírjából pecsenyelevet készítek.</a:t>
            </a:r>
          </a:p>
          <a:p>
            <a:r>
              <a:rPr lang="hu-HU" sz="2400" u="sng" dirty="0">
                <a:latin typeface="Times New Roman" pitchFamily="18" charset="0"/>
                <a:cs typeface="Times New Roman" pitchFamily="18" charset="0"/>
              </a:rPr>
              <a:t>Parasztos ragú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1x1 darabolás </a:t>
            </a:r>
          </a:p>
          <a:p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szalonna, gyöngyhagyma vagy vöröshagyma, só, bors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p.zölddel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ízesítve lepirítom.</a:t>
            </a:r>
          </a:p>
          <a:p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Bő zsírban sült kockaburgonyával összekeverem tálaláskor.</a:t>
            </a:r>
          </a:p>
          <a:p>
            <a:r>
              <a:rPr lang="hu-HU" sz="2400" b="1" u="sng" dirty="0">
                <a:latin typeface="Times New Roman" pitchFamily="18" charset="0"/>
                <a:cs typeface="Times New Roman" pitchFamily="18" charset="0"/>
              </a:rPr>
              <a:t>Tálalás: 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húst félig fedve kitálalom,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p.lével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meglocsolom és a ragút ráhalmozom.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P.zölldel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díszítem. </a:t>
            </a:r>
          </a:p>
        </p:txBody>
      </p:sp>
    </p:spTree>
    <p:extLst>
      <p:ext uri="{BB962C8B-B14F-4D97-AF65-F5344CB8AC3E}">
        <p14:creationId xmlns:p14="http://schemas.microsoft.com/office/powerpoint/2010/main" val="1809932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79512" y="260648"/>
            <a:ext cx="842493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hu-H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8) Sertésborda Duna módra 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Két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újnyi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vastag hússzeletet felszúrom, sózom, borsozom.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Habart tojást (tojás, tejszín, citromlé, só, vaj, morzsalékosra) készítek.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húst megtöltöm habzsákkal, és a húst összetűzöm.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Natúron megsütöm,  húsonként egy-egy gombafejjel együtt. Zsírjában pörkölt alapot készítek, a hússal összeforralom.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hús kiemelése után paprikás mártást készítek és leszűröm.</a:t>
            </a:r>
          </a:p>
          <a:p>
            <a:pPr algn="just"/>
            <a:r>
              <a:rPr lang="hu-HU" sz="2400" b="1" u="sng" dirty="0">
                <a:latin typeface="Times New Roman" pitchFamily="18" charset="0"/>
                <a:cs typeface="Times New Roman" pitchFamily="18" charset="0"/>
              </a:rPr>
              <a:t>Tálalás: 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húst félbevágom, tetejére egy gombafejet helyezek és leöntöm félig a mártással. Díszítem paprika paradicsom O-val, tejfölcsíkkal. Körete a kockaburgonya, és a párolt rizs.</a:t>
            </a:r>
          </a:p>
        </p:txBody>
      </p:sp>
    </p:spTree>
    <p:extLst>
      <p:ext uri="{BB962C8B-B14F-4D97-AF65-F5344CB8AC3E}">
        <p14:creationId xmlns:p14="http://schemas.microsoft.com/office/powerpoint/2010/main" val="292857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67544" y="404664"/>
            <a:ext cx="83529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9) Sertésborda jóasszony módra</a:t>
            </a:r>
            <a:endParaRPr lang="hu-H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hús natúr elkészítem, zsírjából pecsenyelevet készítek.</a:t>
            </a:r>
          </a:p>
          <a:p>
            <a:r>
              <a:rPr lang="hu-HU" sz="28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Jóasszony ragú</a:t>
            </a:r>
            <a:r>
              <a:rPr lang="hu-H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hu-H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1x1 darabolás </a:t>
            </a:r>
          </a:p>
          <a:p>
            <a:r>
              <a:rPr lang="hu-H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szalonna, gyöngyhagyma vagy vöröshagyma, gomba só, bors </a:t>
            </a:r>
            <a:r>
              <a:rPr lang="hu-H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p.zölddel</a:t>
            </a:r>
            <a:r>
              <a:rPr lang="hu-H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ízesítve lepirítom.</a:t>
            </a:r>
          </a:p>
          <a:p>
            <a:r>
              <a:rPr lang="hu-H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Bő zsírban sült kockaburgonyával összekeverem tálaláskor.</a:t>
            </a:r>
          </a:p>
          <a:p>
            <a:r>
              <a:rPr lang="hu-HU" sz="28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Tálalás: </a:t>
            </a:r>
            <a:r>
              <a:rPr lang="hu-H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húst félig fedve kitálalom, </a:t>
            </a:r>
            <a:r>
              <a:rPr lang="hu-H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p.lével</a:t>
            </a:r>
            <a:r>
              <a:rPr lang="hu-H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meglocsolom és a ragút ráhalmozom. </a:t>
            </a:r>
            <a:r>
              <a:rPr lang="hu-H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P.zölldel</a:t>
            </a:r>
            <a:r>
              <a:rPr lang="hu-H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díszítem. </a:t>
            </a:r>
          </a:p>
        </p:txBody>
      </p:sp>
    </p:spTree>
    <p:extLst>
      <p:ext uri="{BB962C8B-B14F-4D97-AF65-F5344CB8AC3E}">
        <p14:creationId xmlns:p14="http://schemas.microsoft.com/office/powerpoint/2010/main" val="371982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404664"/>
            <a:ext cx="828092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10)Sertés java Holstein módra</a:t>
            </a:r>
          </a:p>
          <a:p>
            <a:pPr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A hús natúr elkészítem, zsírjából  vajas pecsenyelevet készítek.</a:t>
            </a:r>
          </a:p>
          <a:p>
            <a:pPr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Köretnek pirított burgonyát készítek.</a:t>
            </a:r>
          </a:p>
          <a:p>
            <a:pPr algn="just"/>
            <a:r>
              <a:rPr lang="hu-HU" sz="2800" b="1" u="sng" dirty="0">
                <a:latin typeface="Times New Roman" pitchFamily="18" charset="0"/>
                <a:cs typeface="Times New Roman" pitchFamily="18" charset="0"/>
              </a:rPr>
              <a:t>Tálalás: 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A húst a burgonyára helyezem félig fedve,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p.lével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 meglocsolom rá ajókagyűrűt helyezek köré ecetes salátákat tálalok.</a:t>
            </a:r>
          </a:p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11)Sertés java </a:t>
            </a:r>
            <a:r>
              <a:rPr lang="hu-HU" sz="2800" b="1" dirty="0" err="1">
                <a:latin typeface="Times New Roman" pitchFamily="18" charset="0"/>
                <a:cs typeface="Times New Roman" pitchFamily="18" charset="0"/>
              </a:rPr>
              <a:t>Murat</a:t>
            </a:r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 módra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hu-H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A hús natúr elkészítem, zsírjából  tárkonyos vajas pecsenyelevet készítek.</a:t>
            </a:r>
          </a:p>
          <a:p>
            <a:pPr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Húsonként egy szelet sonkát sütök le.</a:t>
            </a:r>
            <a:r>
              <a:rPr lang="hu-HU" sz="28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hu-HU" sz="2800" b="1" u="sng" dirty="0">
                <a:latin typeface="Times New Roman" pitchFamily="18" charset="0"/>
                <a:cs typeface="Times New Roman" pitchFamily="18" charset="0"/>
              </a:rPr>
              <a:t>Tálalás: 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A húst félig fedve tálalom,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p.lével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 meglocsolom rá a sonka szeletet és mellé helyezem a köretes □burgonyát.</a:t>
            </a:r>
            <a:r>
              <a:rPr lang="hu-H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u-H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80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51520" y="332655"/>
            <a:ext cx="820891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12) Sertés java </a:t>
            </a:r>
            <a:r>
              <a:rPr lang="hu-HU" sz="2800" b="1" dirty="0" err="1">
                <a:latin typeface="Times New Roman" pitchFamily="18" charset="0"/>
                <a:cs typeface="Times New Roman" pitchFamily="18" charset="0"/>
              </a:rPr>
              <a:t>Dubarry</a:t>
            </a:r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 módra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- A húst natúr elkészítem, és a zsírjából pecsenyelevet készítek.</a:t>
            </a:r>
          </a:p>
          <a:p>
            <a:pPr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- Kelvirágot sós vízben megfőzöm, és jól lecsepegtetem.</a:t>
            </a:r>
          </a:p>
          <a:p>
            <a:pPr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Gratin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 mártást készítek (vaj, liszt, tej, só, fehér bors,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sz.dió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legír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montír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- Hús összeállítása: tepsiben a hús,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álá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p.lé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, rá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kupacolva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 a kelvirág, amit a mártással bevonok.  Reszelt sajtot teszek a tetejére és rápirítom.</a:t>
            </a:r>
          </a:p>
          <a:p>
            <a:pPr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- Körete párolt rizs.</a:t>
            </a:r>
          </a:p>
        </p:txBody>
      </p:sp>
    </p:spTree>
    <p:extLst>
      <p:ext uri="{BB962C8B-B14F-4D97-AF65-F5344CB8AC3E}">
        <p14:creationId xmlns:p14="http://schemas.microsoft.com/office/powerpoint/2010/main" val="2082646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7504" y="-1100823"/>
            <a:ext cx="8856984" cy="6801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hu-HU" sz="2200" b="1" i="1" dirty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hu-HU" sz="2200" b="1" i="1" dirty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hu-HU" sz="2200" b="1" i="1" dirty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hu-HU" sz="2200" b="1" i="1" dirty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hu-HU" sz="2200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I. </a:t>
            </a:r>
            <a:r>
              <a:rPr kumimoji="0" lang="hu-HU" sz="2400" b="1" i="1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Jellemzői: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</a:pPr>
            <a:endParaRPr kumimoji="0" lang="hu-HU" sz="24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hu-H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hu-HU" sz="24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azánkban a sertéshús nagyon népszerű, fogyasztását nézve az első helyen áll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hu-HU" sz="24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Az </a:t>
            </a:r>
            <a:r>
              <a:rPr lang="hu-H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</a:t>
            </a:r>
            <a:r>
              <a:rPr kumimoji="0" lang="hu-HU" sz="24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tóbbi időben a trend(divat) és betegségek miatt a pulyka és a csirke fogyasztása előtérbe került, a sertéshús pedig visszaesett</a:t>
            </a:r>
            <a:endParaRPr lang="hu-HU" sz="2400" dirty="0"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hu-HU" sz="24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Manapság a hússertéseket és a mangalicát kedvelik a fogyasztók, mivel ezek húsa kevésbé zsíros.  Sőt a mangalica húsa, zsírja, élelmezés-egészségügyi szempontból kedvezőbb.</a:t>
            </a:r>
            <a:endParaRPr lang="hu-HU" sz="2400" dirty="0"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endParaRPr kumimoji="0" lang="hu-HU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Képtalálatok a következőre: SertéS, MALAC, MANGAL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927836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332656"/>
            <a:ext cx="835292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13) Pirított szűzérmék magyarosan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A hús natúr elkészítem,  zsírjából pörkölt alapot készítek.</a:t>
            </a:r>
          </a:p>
          <a:p>
            <a:pPr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Köretnek pirított burgonyát készítek.</a:t>
            </a:r>
          </a:p>
          <a:p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Pörkölt alap lecsóval, hússal összeforralom.</a:t>
            </a:r>
          </a:p>
          <a:p>
            <a:r>
              <a:rPr lang="hu-HU" sz="2800" b="1" u="sng" dirty="0">
                <a:latin typeface="Times New Roman" pitchFamily="18" charset="0"/>
                <a:cs typeface="Times New Roman" pitchFamily="18" charset="0"/>
              </a:rPr>
              <a:t>Tálalás: 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angoltálon a burgonyára helyezem a húst félig fedve, és a levével meglocsolom.</a:t>
            </a:r>
          </a:p>
          <a:p>
            <a:endParaRPr lang="hu-HU" sz="2800" b="1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14) Brassói aprópecsenye </a:t>
            </a:r>
          </a:p>
          <a:p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Szalonnát metéltre vágom, a húst ceruza vastag csíkokra, a  héjában főtt hámozott burgonyát pedig hasábra.</a:t>
            </a:r>
          </a:p>
          <a:p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A szalonnát kiolvasztom, hozzáadom a húst, só, bors, f. hagyma, kevés vízzel pirítom. A burgonyát hozzáadva készre pirítom, és azonnal tálalom halomban salátalevéllel díszítve</a:t>
            </a:r>
            <a:r>
              <a:rPr lang="hu-H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4114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67544" y="404664"/>
            <a:ext cx="835292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15) Sertésflekken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Tarját sózom, borsozom, fokhagymázom. </a:t>
            </a:r>
          </a:p>
          <a:p>
            <a:pPr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Kevés zsiradékban sütöm, lassan pirosra. </a:t>
            </a:r>
          </a:p>
          <a:p>
            <a:pPr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Pirított burgonyát készítek.</a:t>
            </a:r>
          </a:p>
          <a:p>
            <a:pPr algn="just"/>
            <a:r>
              <a:rPr lang="hu-HU" sz="2800" b="1" u="sng" dirty="0">
                <a:latin typeface="Times New Roman" pitchFamily="18" charset="0"/>
                <a:cs typeface="Times New Roman" pitchFamily="18" charset="0"/>
              </a:rPr>
              <a:t>Tálalás: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 Kerek tányérra helyezem a burgonyát, rá a hús félig fedve köré ecetes savanyúság.</a:t>
            </a:r>
          </a:p>
          <a:p>
            <a:pPr algn="just"/>
            <a:endParaRPr lang="hu-H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16) Párizsi szűzérmék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Húst hártyázzuk és 5-6 dkg szeletekre vágjuk, klopfoljuk, és sózzuk</a:t>
            </a:r>
          </a:p>
          <a:p>
            <a:pPr lvl="0"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Lisztbe felvert tojásba forgatjuk, és bő olajban megsütjük </a:t>
            </a:r>
          </a:p>
          <a:p>
            <a:pPr lvl="0"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Körete paradicsomos rizs, vagy angolos s. répa, franciás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z.borsó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, lengyeles kelvirág, vagy szalmaburgonya.</a:t>
            </a:r>
          </a:p>
          <a:p>
            <a:pPr lvl="0" algn="just"/>
            <a:r>
              <a:rPr lang="hu-HU" sz="2800" b="1" u="sng" dirty="0">
                <a:latin typeface="Times New Roman" pitchFamily="18" charset="0"/>
                <a:cs typeface="Times New Roman" pitchFamily="18" charset="0"/>
              </a:rPr>
              <a:t>Tálalás: 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a köret mellé helyezzük félig fedve a húst.</a:t>
            </a:r>
          </a:p>
          <a:p>
            <a:pPr algn="just"/>
            <a:endParaRPr lang="hu-H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1310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260648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17) Sertésborda Milánói módra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Húst klopfolom sózom milánói bundázással panírozom, és  tálalás előtt bő zsírban kisütöm.</a:t>
            </a:r>
          </a:p>
          <a:p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A spagetti tésztát kifőzöm.</a:t>
            </a:r>
          </a:p>
          <a:p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Milánói ragú:</a:t>
            </a:r>
          </a:p>
          <a:p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Vajon, f.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v.v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. hagymát pirítok, gombát, sonkát metéltre vágom és lepirítom, só, bors,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oregánó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, hozzáadásával.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Par.pürével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 tovább pirítom, ha savanyú kevés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p.cukorral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 ízesítem. A tésztát és a r. sajt 2/3-át hozzákeverem.</a:t>
            </a:r>
          </a:p>
          <a:p>
            <a:r>
              <a:rPr lang="hu-HU" sz="2800" b="1" u="sng" dirty="0">
                <a:latin typeface="Times New Roman" pitchFamily="18" charset="0"/>
                <a:cs typeface="Times New Roman" pitchFamily="18" charset="0"/>
              </a:rPr>
              <a:t>Tálalás: 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angoltálra helyezem a tésztát és mellé a húsok félig fedve egymást. Reszelt sajttal megszórom.</a:t>
            </a:r>
          </a:p>
        </p:txBody>
      </p:sp>
    </p:spTree>
    <p:extLst>
      <p:ext uri="{BB962C8B-B14F-4D97-AF65-F5344CB8AC3E}">
        <p14:creationId xmlns:p14="http://schemas.microsoft.com/office/powerpoint/2010/main" val="17204780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528" y="404664"/>
            <a:ext cx="835292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18) Sertésbordák rántva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A húst klopfolom, bevágom, sózom, bécsi bundázással panírozom. Tálalás előtt kisütöm. Köretével(hasábburgonya) együtt tálpapírral ellátott fémtálra, vagy papír nélkül tányérra tálalom.</a:t>
            </a:r>
          </a:p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19) Vagdalt húspogácsa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Az egybesült vagdaltnál tanult módon a húst jól összedolgozom, 8-10 dkg pogácsákat formázom, bő olajban megsütöm. </a:t>
            </a:r>
          </a:p>
          <a:p>
            <a:pPr algn="just"/>
            <a:r>
              <a:rPr lang="hu-HU" sz="2800" b="1" u="sng" dirty="0">
                <a:latin typeface="Times New Roman" pitchFamily="18" charset="0"/>
                <a:cs typeface="Times New Roman" pitchFamily="18" charset="0"/>
              </a:rPr>
              <a:t>Tálalás: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 burgonyapürével.</a:t>
            </a:r>
          </a:p>
        </p:txBody>
      </p:sp>
    </p:spTree>
    <p:extLst>
      <p:ext uri="{BB962C8B-B14F-4D97-AF65-F5344CB8AC3E}">
        <p14:creationId xmlns:p14="http://schemas.microsoft.com/office/powerpoint/2010/main" val="21707737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67544" y="332656"/>
            <a:ext cx="820891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hu-HU"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b="1" i="1" dirty="0">
                <a:latin typeface="Times New Roman" pitchFamily="18" charset="0"/>
                <a:cs typeface="Times New Roman" pitchFamily="18" charset="0"/>
              </a:rPr>
              <a:t>F. Párolással készülő ételek:</a:t>
            </a:r>
            <a:r>
              <a:rPr lang="hu-HU" sz="2800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v"/>
            </a:pP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fedő alatt rövid lében folyamatos folyadékpótlással történik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ha szeletben készül, akkor elősütjük, majd a zsiradékjából párolólevet készítünk (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p.lé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, mártásalap)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az aprított (kocka, csík) vagy darált húst pedig saját levében pirítjuk, majd folyadék hozzáadásával lefedve puhítjuk 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alkalmas húsrészek comb, csont és bőr nélküli csülök, apróhús, szeletben pároláshoz karaj</a:t>
            </a:r>
          </a:p>
        </p:txBody>
      </p:sp>
    </p:spTree>
    <p:extLst>
      <p:ext uri="{BB962C8B-B14F-4D97-AF65-F5344CB8AC3E}">
        <p14:creationId xmlns:p14="http://schemas.microsoft.com/office/powerpoint/2010/main" val="14909197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51520" y="188640"/>
            <a:ext cx="8424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800" b="1" u="sng" dirty="0">
                <a:latin typeface="Times New Roman" pitchFamily="18" charset="0"/>
                <a:cs typeface="Times New Roman" pitchFamily="18" charset="0"/>
              </a:rPr>
              <a:t>I. Szeletben párolással készülő ételek: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u-H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20) Tejfölös gombás sertésszelet</a:t>
            </a:r>
          </a:p>
          <a:p>
            <a:pPr algn="just"/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- Combot rostokra merőlegesen szeletelem, klopfolom, bevágom, só, bors és natúron megsütöm</a:t>
            </a:r>
          </a:p>
          <a:p>
            <a:pPr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- Zsírjában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v.hagymát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 pirítunk, szeletelt gombát, sót,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fehérborst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p.zöldet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 adok hozzá.</a:t>
            </a:r>
          </a:p>
          <a:p>
            <a:pPr algn="just"/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- Lisztszórással sűrítem, vízzel felengedem, és tejföllel dúsítom. Jól kiforralom. A húsra öntve összeforralom. Körete a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p.rizs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2049100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67544" y="476672"/>
            <a:ext cx="813690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hu-H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21) Sertésborda hentes módra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Char char="-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hús natúr elkészítem, és a zsírjából pecsenyelevet készítek.</a:t>
            </a:r>
          </a:p>
          <a:p>
            <a:pPr marL="457200" indent="-457200" algn="just">
              <a:buFontTx/>
              <a:buChar char="-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15 percet párolom.</a:t>
            </a:r>
          </a:p>
          <a:p>
            <a:pPr marL="457200" indent="-457200" algn="just">
              <a:buFontTx/>
              <a:buChar char="-"/>
            </a:pPr>
            <a:r>
              <a:rPr lang="hu-HU" sz="2400" u="sng" dirty="0">
                <a:latin typeface="Times New Roman" pitchFamily="18" charset="0"/>
                <a:cs typeface="Times New Roman" pitchFamily="18" charset="0"/>
              </a:rPr>
              <a:t>Hentes ragú</a:t>
            </a:r>
          </a:p>
          <a:p>
            <a:pPr marL="457200" indent="-457200" algn="just">
              <a:buFontTx/>
              <a:buChar char="-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1-2 mmx3-4 cm</a:t>
            </a:r>
          </a:p>
          <a:p>
            <a:pPr lvl="0"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A szalonnát, gépsonkát, és az ecetes uborkát darabolom, majd ebben a sorrendben megsütöm. Óvatosan sózom, borsozom, majd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p.zölddel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megszórom.</a:t>
            </a:r>
          </a:p>
          <a:p>
            <a:pPr lvl="0" algn="just"/>
            <a:r>
              <a:rPr lang="hu-HU" sz="2400" u="sng" dirty="0">
                <a:latin typeface="Times New Roman" pitchFamily="18" charset="0"/>
                <a:cs typeface="Times New Roman" pitchFamily="18" charset="0"/>
              </a:rPr>
              <a:t>Tálalás: 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körete a hasábburgonya, melyet az angoltálra helyezem, mellé félig fedve a hús szelet,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p.lével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meglocsolva, rá a ragú.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P.zölddel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díszítve.</a:t>
            </a:r>
          </a:p>
        </p:txBody>
      </p:sp>
    </p:spTree>
    <p:extLst>
      <p:ext uri="{BB962C8B-B14F-4D97-AF65-F5344CB8AC3E}">
        <p14:creationId xmlns:p14="http://schemas.microsoft.com/office/powerpoint/2010/main" val="13295266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332656"/>
            <a:ext cx="820891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22) Francia sertésborda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Char char="-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hús natúr elkészítem, és a zsírjából pecsenyelevet készítek.</a:t>
            </a:r>
          </a:p>
          <a:p>
            <a:pPr marL="457200" indent="-457200" algn="just">
              <a:buFontTx/>
              <a:buChar char="-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15 percet párolom.</a:t>
            </a:r>
          </a:p>
          <a:p>
            <a:pPr marL="457200" indent="-457200" algn="just">
              <a:buFontTx/>
              <a:buChar char="-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Francia rakott burgonya készítek.</a:t>
            </a:r>
          </a:p>
          <a:p>
            <a:pPr algn="just"/>
            <a:r>
              <a:rPr lang="hu-HU" sz="2400" u="sng" dirty="0">
                <a:latin typeface="Times New Roman" pitchFamily="18" charset="0"/>
                <a:cs typeface="Times New Roman" pitchFamily="18" charset="0"/>
              </a:rPr>
              <a:t>Tálalás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: Külön -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külön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angoltálra helyezzük.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hu-HU" sz="2400" i="1" dirty="0">
                <a:latin typeface="Times New Roman" pitchFamily="18" charset="0"/>
                <a:cs typeface="Times New Roman" pitchFamily="18" charset="0"/>
              </a:rPr>
              <a:t>Ehhez hasonlóan készül a Svájci sertésborda is.</a:t>
            </a:r>
          </a:p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23) Bakonyi sertésborda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Char char="-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hús natúr elkészítem, és a zsírjából szalonna kiskockás p. alapot készítek. Hozzáadom a cikk gombát és só, bors hozzáadása után ha levet engedett a gomba a hússzeleteket belehelyezem.</a:t>
            </a:r>
          </a:p>
          <a:p>
            <a:pPr marL="457200" indent="-457200" algn="just">
              <a:buFontTx/>
              <a:buChar char="-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15 percet párolom.</a:t>
            </a:r>
          </a:p>
          <a:p>
            <a:pPr marL="457200" indent="-457200" algn="just">
              <a:buFontTx/>
              <a:buChar char="-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húst angoltálra helyezem és a levét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tejfőlös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habarással sűrítem.</a:t>
            </a:r>
          </a:p>
          <a:p>
            <a:pPr marL="457200" indent="-457200" algn="just">
              <a:buFontTx/>
              <a:buChar char="-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Tálaláskor a mártással bevonom. Díszítem tejfölcsíkkal, paprika, paradicsomkarikával. Körete a galuska.</a:t>
            </a:r>
          </a:p>
          <a:p>
            <a:pPr algn="just"/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429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539552" y="476672"/>
            <a:ext cx="8064895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24) Paprikás sertésszelet</a:t>
            </a:r>
          </a:p>
          <a:p>
            <a:pPr marL="457200" indent="-457200" algn="just">
              <a:buFontTx/>
              <a:buChar char="-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hús natúr elkészítem, és a zsírjából pörkölt alapot készítek kevesebb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f.paprikával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. Hozzáadom a  hússzeleteket.</a:t>
            </a:r>
          </a:p>
          <a:p>
            <a:pPr marL="457200" indent="-457200" algn="just">
              <a:buFontTx/>
              <a:buChar char="-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15 percet párolom.</a:t>
            </a:r>
          </a:p>
          <a:p>
            <a:pPr marL="457200" indent="-457200" algn="just">
              <a:buFontTx/>
              <a:buChar char="-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húst angoltálra helyezem és a levét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tejfőlös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habarással sűrítem. </a:t>
            </a:r>
          </a:p>
          <a:p>
            <a:pPr marL="457200" indent="-457200" algn="just">
              <a:buFontTx/>
              <a:buChar char="-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Tálaláskor a húst bevonom a leszűrt paprikásmártással és köretnek galuskát kínálok.</a:t>
            </a:r>
          </a:p>
          <a:p>
            <a:r>
              <a:rPr lang="hu-HU" sz="2400" i="1" dirty="0">
                <a:latin typeface="Times New Roman" pitchFamily="18" charset="0"/>
                <a:cs typeface="Times New Roman" pitchFamily="18" charset="0"/>
              </a:rPr>
              <a:t>Temesvári sertésszeletnél a tetejére főtt zöldbabot teszek és köretnek </a:t>
            </a:r>
            <a:r>
              <a:rPr lang="hu-HU" sz="2400" i="1" dirty="0" err="1">
                <a:latin typeface="Times New Roman" pitchFamily="18" charset="0"/>
                <a:cs typeface="Times New Roman" pitchFamily="18" charset="0"/>
              </a:rPr>
              <a:t>p.rizst</a:t>
            </a:r>
            <a:r>
              <a:rPr lang="hu-HU" sz="2400" i="1" dirty="0">
                <a:latin typeface="Times New Roman" pitchFamily="18" charset="0"/>
                <a:cs typeface="Times New Roman" pitchFamily="18" charset="0"/>
              </a:rPr>
              <a:t> kínálok.</a:t>
            </a:r>
          </a:p>
          <a:p>
            <a:endParaRPr lang="hu-HU" sz="24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5092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79512" y="332656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sz="2800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2800" b="1" u="sng" dirty="0">
                <a:latin typeface="Times New Roman" pitchFamily="18" charset="0"/>
                <a:cs typeface="Times New Roman" pitchFamily="18" charset="0"/>
              </a:rPr>
              <a:t>II. Apróhúsból készülő ételek:</a:t>
            </a:r>
          </a:p>
          <a:p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pörkölt alapon, kockára vágott hússal készül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tokány alapon(zsiradék,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v.hagyma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		- csíkokra vágott hús</a:t>
            </a:r>
          </a:p>
          <a:p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		- zsírjára pirítás</a:t>
            </a:r>
          </a:p>
          <a:p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		-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par.püre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		- fehérbor hozzáadásával készül.</a:t>
            </a:r>
          </a:p>
        </p:txBody>
      </p:sp>
    </p:spTree>
    <p:extLst>
      <p:ext uri="{BB962C8B-B14F-4D97-AF65-F5344CB8AC3E}">
        <p14:creationId xmlns:p14="http://schemas.microsoft.com/office/powerpoint/2010/main" val="2979648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Képtalálatok a következőre: SertéS, MALAC, MANGAL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476672"/>
            <a:ext cx="4647914" cy="3190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Képtalálatok a következőre: SertéS, MALAC, MANGAL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067" y="1628800"/>
            <a:ext cx="3501181" cy="262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251308"/>
            <a:ext cx="3843329" cy="2256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22076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67544" y="404664"/>
            <a:ext cx="8136904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25) Sertéspörkölt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Pörkölt alap, 1x1 kockahús. Körete a galuska, vagy sós burgonya.</a:t>
            </a:r>
          </a:p>
          <a:p>
            <a:pPr algn="just"/>
            <a:endParaRPr lang="hu-H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26) Sertéspaprikás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Sertéspörkölt kevesebb fűszerpaprikával készül, Tejfölös habarással sűrítem. Tálalás főzelékes tálban, tejfölcsíkkal, paprika, paradicsomkarikával díszítve. Körete a galuska.</a:t>
            </a:r>
          </a:p>
          <a:p>
            <a:pPr algn="just"/>
            <a:endParaRPr lang="hu-H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27) Bácskai rizses hús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Sertéspörkölt párolt rizs, Tálaláskor leveses csészével formázva.</a:t>
            </a:r>
          </a:p>
        </p:txBody>
      </p:sp>
    </p:spTree>
    <p:extLst>
      <p:ext uri="{BB962C8B-B14F-4D97-AF65-F5344CB8AC3E}">
        <p14:creationId xmlns:p14="http://schemas.microsoft.com/office/powerpoint/2010/main" val="28556213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539552" y="476672"/>
            <a:ext cx="8064896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28) Székelygulyás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félig kész sertéspörkölthöz , savanyú káposztát, köményt, adunk, ha kész tejfölös habarással sűrítjük.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Tálalás főzelékes tálban tejfölcsíkkal, paprika, paradicsomkarikával díszítve.</a:t>
            </a:r>
            <a:r>
              <a:rPr lang="hu-HU" sz="2400" b="1" dirty="0"/>
              <a:t> </a:t>
            </a:r>
          </a:p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29) Tarhonyás sertéshús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Sertéspörkölt, tarhonya, halomba tálalva.</a:t>
            </a:r>
          </a:p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30) Sertés tokány 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Ceruza vastag csík húsok, tokány alap (zsiradék,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v.hagyma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), só,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tt.bors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, fokhagyma, p. zöld. Zsírjára pirítás,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par.püre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pirítás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, víz,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csontlé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, fehérbor. Körete párolt rizs.</a:t>
            </a:r>
          </a:p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31) Csikós tokány 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Ceruza vastag csík húsok, pörkölt alap, só, fokhagyma. Zsírjára pirítás,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par.püre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pirítás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, víz,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csontlé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, fehérbor. Tejfölös habarás. Körete galuska.</a:t>
            </a:r>
          </a:p>
          <a:p>
            <a:pPr algn="just"/>
            <a:endParaRPr lang="hu-H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u-H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3153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539552" y="404664"/>
            <a:ext cx="81369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hu-H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32) Erdélyi rakott káposzta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Pörkölt alapban a savanyú káposztát borssal fűszerezve félig pároljuk.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Szalonna kiskockás pörkölt alapon darált húst, só, bors majoránna, fokhagyma, kevés folyadékot hozzáadva félpuhára pároljuk.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Félpuha rizst készítünk.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füstölt kolbászt lepirítjuk, és a húshoz adjuk.</a:t>
            </a:r>
          </a:p>
          <a:p>
            <a:pPr algn="just"/>
            <a:r>
              <a:rPr lang="hu-HU" sz="2400" i="1" u="sng" dirty="0">
                <a:latin typeface="Times New Roman" pitchFamily="18" charset="0"/>
                <a:cs typeface="Times New Roman" pitchFamily="18" charset="0"/>
              </a:rPr>
              <a:t>Rétegezés:</a:t>
            </a:r>
            <a:r>
              <a:rPr lang="hu-H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1/3 káposzta,½ rizs,½ hús, 1/3 káposzta, tejföllel meglocsoljuk, ½ rizs, ½ hús, 1/3 káposzta. Tejföllel megkenjük, és sütőben megsütjük. </a:t>
            </a:r>
          </a:p>
          <a:p>
            <a:pPr algn="just"/>
            <a:r>
              <a:rPr lang="hu-HU" sz="2400" u="sng" dirty="0">
                <a:latin typeface="Times New Roman" pitchFamily="18" charset="0"/>
                <a:cs typeface="Times New Roman" pitchFamily="18" charset="0"/>
              </a:rPr>
              <a:t>Tálalás: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5x5 kockára vágva tejföllel meglocsolva.</a:t>
            </a:r>
          </a:p>
        </p:txBody>
      </p:sp>
    </p:spTree>
    <p:extLst>
      <p:ext uri="{BB962C8B-B14F-4D97-AF65-F5344CB8AC3E}">
        <p14:creationId xmlns:p14="http://schemas.microsoft.com/office/powerpoint/2010/main" val="619785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528" y="332656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hu-HU"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b="1" i="1" dirty="0">
                <a:latin typeface="Times New Roman" pitchFamily="18" charset="0"/>
                <a:cs typeface="Times New Roman" pitchFamily="18" charset="0"/>
              </a:rPr>
              <a:t>G. Főzéssel készíthető ételek:</a:t>
            </a:r>
            <a:r>
              <a:rPr lang="hu-HU" sz="2800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v"/>
            </a:pP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a főzést hideg vízben, vagy híg mártás alapon kezdem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besűrítés az étel befejező műveleteként történik, és jól ki kell forralni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főzéssel készül fej, láb, farok belsőség, apróhús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elkészítésük és hőkezelésük viszonylag hosszú 1,5-2 óráig tartó hőkezelés</a:t>
            </a:r>
          </a:p>
        </p:txBody>
      </p:sp>
    </p:spTree>
    <p:extLst>
      <p:ext uri="{BB962C8B-B14F-4D97-AF65-F5344CB8AC3E}">
        <p14:creationId xmlns:p14="http://schemas.microsoft.com/office/powerpoint/2010/main" val="20114234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67544" y="404663"/>
            <a:ext cx="828092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32) Töltött káposzta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Pörkölt alapot készítek.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Húsos rizses töltelék: darált húst, fonnyasztott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v.hagymát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, f. hagymát, sót,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tt.borst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, tojást, f.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parikát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, 1x párolással készült rizst kiolvasztott f. szalonnakockát összedolgozom. 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Rétegezés: pörkölt alap, káposzta 2/3 része, gombócok, és a káposzta 1/3 része. 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Felöntjük húslével, vagy füstölt lével. Ha a gombócok megpuhultak, kivesszük és, tejfölös habarással sűrítjük, jól kiforraljuk.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Angoltálra tálaljuk, díszítés paprika, paradicsomkarika, paprikaszín, tejfölcsík</a:t>
            </a:r>
            <a:r>
              <a:rPr lang="hu-H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683291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528" y="404664"/>
            <a:ext cx="8424936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400" i="1" dirty="0">
                <a:latin typeface="Times New Roman" pitchFamily="18" charset="0"/>
                <a:cs typeface="Times New Roman" pitchFamily="18" charset="0"/>
              </a:rPr>
              <a:t>Kolozsvári töltött káposzta tálalása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Töltött káposztát angol tálra tálaljuk, mellé a natúrszelet, rá a debreceni kolbász, és a kakastaréj. Díszítés paprika, paradicsomkarika, paprikaszín, tejfölcsík.</a:t>
            </a:r>
          </a:p>
          <a:p>
            <a:pPr algn="just"/>
            <a:endParaRPr lang="hu-H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) Töltött paprika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Húsos rizses töltelék: darált húst, fonnyasztott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v.hagymát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, f. hagymát, sót,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tt.borst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, tojást, f.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parikát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, 1x párolással készült rizst összedolgozom. 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zöldpaprikát kicsumázom megtöltjük. A Paradicsomos levet felforralom és a paprikákat megfőzzük, zellerrel, v, hagymával, sóval ízesítve.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Ha kész a gombócokat kiszedjük, a levet zsemleszínű rántással sűrítjük. Kiforraljuk és szűrjük, cukorral ízesítjük. Sós burgonyával körítjük.</a:t>
            </a:r>
            <a:endParaRPr lang="hu-HU" sz="24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400" i="1" dirty="0">
                <a:latin typeface="Times New Roman" pitchFamily="18" charset="0"/>
                <a:cs typeface="Times New Roman" pitchFamily="18" charset="0"/>
              </a:rPr>
              <a:t>Paradicsomos húsgombóchoz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Zöldpaprika nélkül készül, mint a töltött paprika</a:t>
            </a:r>
            <a:r>
              <a:rPr lang="hu-HU" sz="2400" dirty="0"/>
              <a:t>.</a:t>
            </a:r>
          </a:p>
          <a:p>
            <a:pPr algn="just"/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1684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332656"/>
            <a:ext cx="84249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800" b="1" i="1" dirty="0">
                <a:latin typeface="Times New Roman" pitchFamily="18" charset="0"/>
                <a:cs typeface="Times New Roman" pitchFamily="18" charset="0"/>
              </a:rPr>
              <a:t>H. Füstölt sertéshúsok: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- a sertéshús szinte minden részét füstöljük 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- sózás füstölés során keletkezett íz- és illatanyagot langyos vízben való áztatással tompíthatjuk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- főzésüket hideg vízben kezdem, és lassan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- az első főzőlevet le kell önteni, a sózást, pedig célszerű óvatosan végezni</a:t>
            </a:r>
          </a:p>
          <a:p>
            <a:pPr algn="just"/>
            <a:r>
              <a:rPr lang="hu-HU" sz="2800" b="1" i="1" dirty="0">
                <a:latin typeface="Times New Roman" pitchFamily="18" charset="0"/>
                <a:cs typeface="Times New Roman" pitchFamily="18" charset="0"/>
              </a:rPr>
              <a:t>Meleg sonka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b="1" i="1" dirty="0">
                <a:latin typeface="Times New Roman" pitchFamily="18" charset="0"/>
                <a:cs typeface="Times New Roman" pitchFamily="18" charset="0"/>
              </a:rPr>
              <a:t>Kelt tésztában (Kenyérben) sült füstölt csülök</a:t>
            </a:r>
          </a:p>
          <a:p>
            <a:pPr algn="just"/>
            <a:endParaRPr lang="hu-HU" sz="28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b="1" i="1" dirty="0">
                <a:latin typeface="Times New Roman" pitchFamily="18" charset="0"/>
                <a:cs typeface="Times New Roman" pitchFamily="18" charset="0"/>
              </a:rPr>
              <a:t>I. Disznótoros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Májas és véres hurkából, és kolbászból vegyesen, ferdén vágva, egy-egy natúr bordával hagymás tört burgonyával, párolt káposztával tálaljuk, pecsenyelével leöntve.</a:t>
            </a:r>
          </a:p>
          <a:p>
            <a:pPr algn="just"/>
            <a:endParaRPr lang="hu-H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2838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79512" y="188640"/>
            <a:ext cx="871296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hu-H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400" b="1" i="1" dirty="0">
                <a:latin typeface="Times New Roman" pitchFamily="18" charset="0"/>
                <a:cs typeface="Times New Roman" pitchFamily="18" charset="0"/>
              </a:rPr>
              <a:t>J. Belsőségből készíthető ételek:	- </a:t>
            </a:r>
            <a:r>
              <a:rPr lang="hu-HU" sz="2400" i="1" dirty="0">
                <a:latin typeface="Times New Roman" pitchFamily="18" charset="0"/>
                <a:cs typeface="Times New Roman" pitchFamily="18" charset="0"/>
              </a:rPr>
              <a:t>Belsőségek előkészítése: </a:t>
            </a:r>
            <a:endParaRPr lang="hu-H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§"/>
            </a:pPr>
            <a:r>
              <a:rPr lang="hu-HU" sz="2400" i="1" dirty="0">
                <a:latin typeface="Times New Roman" pitchFamily="18" charset="0"/>
                <a:cs typeface="Times New Roman" pitchFamily="18" charset="0"/>
              </a:rPr>
              <a:t>Fejvelő: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langyos vízben áztatom, hártyázom és forrásban levő sós citromos v. ecetes vízben főzöm, hűtöm, levében tárolom.</a:t>
            </a:r>
          </a:p>
          <a:p>
            <a:pPr marL="342900" indent="-342900" algn="just">
              <a:buFont typeface="Wingdings" pitchFamily="2" charset="2"/>
              <a:buChar char="§"/>
            </a:pPr>
            <a:endParaRPr lang="hu-H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§"/>
            </a:pPr>
            <a:r>
              <a:rPr lang="hu-HU" sz="2400" i="1" dirty="0">
                <a:latin typeface="Times New Roman" pitchFamily="18" charset="0"/>
                <a:cs typeface="Times New Roman" pitchFamily="18" charset="0"/>
              </a:rPr>
              <a:t>Nyelv: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gégenyúlványt és a torokhúst levágom, tisztítom, kaparom, hideg vízben lemosom, hűtöm.</a:t>
            </a:r>
          </a:p>
          <a:p>
            <a:pPr marL="342900" indent="-342900" algn="just">
              <a:buFont typeface="Wingdings" pitchFamily="2" charset="2"/>
              <a:buChar char="§"/>
            </a:pPr>
            <a:endParaRPr lang="hu-H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§"/>
            </a:pPr>
            <a:r>
              <a:rPr lang="hu-HU" sz="2400" i="1" dirty="0">
                <a:latin typeface="Times New Roman" pitchFamily="18" charset="0"/>
                <a:cs typeface="Times New Roman" pitchFamily="18" charset="0"/>
              </a:rPr>
              <a:t>Máj: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hártyázom, és a vércsatornákat kivágom, hűtöm.</a:t>
            </a:r>
          </a:p>
          <a:p>
            <a:pPr marL="342900" indent="-342900" algn="just">
              <a:buFont typeface="Wingdings" pitchFamily="2" charset="2"/>
              <a:buChar char="§"/>
            </a:pPr>
            <a:endParaRPr lang="hu-H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§"/>
            </a:pPr>
            <a:r>
              <a:rPr lang="hu-HU" sz="2400" i="1" dirty="0">
                <a:latin typeface="Times New Roman" pitchFamily="18" charset="0"/>
                <a:cs typeface="Times New Roman" pitchFamily="18" charset="0"/>
              </a:rPr>
              <a:t>Tüdő, lép, szív: 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mosom, v. f. hagymás, babéros, sós vízben puhára főzöm, hűtöm, hűtőben tárolom.</a:t>
            </a:r>
          </a:p>
          <a:p>
            <a:pPr marL="342900" indent="-342900" algn="just">
              <a:buFont typeface="Wingdings" pitchFamily="2" charset="2"/>
              <a:buChar char="§"/>
            </a:pPr>
            <a:endParaRPr lang="hu-H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§"/>
            </a:pPr>
            <a:r>
              <a:rPr lang="hu-HU" sz="2400" i="1" dirty="0">
                <a:latin typeface="Times New Roman" pitchFamily="18" charset="0"/>
                <a:cs typeface="Times New Roman" pitchFamily="18" charset="0"/>
              </a:rPr>
              <a:t>Vese: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faggyútól, megtisztítom, az ereket kivágom és darabolom, forrázom, szárítom, hűtöm.</a:t>
            </a:r>
          </a:p>
          <a:p>
            <a:pPr marL="342900" indent="-342900" algn="just">
              <a:buFont typeface="Wingdings" pitchFamily="2" charset="2"/>
              <a:buChar char="§"/>
            </a:pPr>
            <a:endParaRPr lang="hu-H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§"/>
            </a:pPr>
            <a:r>
              <a:rPr lang="hu-HU" sz="2400" i="1" dirty="0">
                <a:latin typeface="Times New Roman" pitchFamily="18" charset="0"/>
                <a:cs typeface="Times New Roman" pitchFamily="18" charset="0"/>
              </a:rPr>
              <a:t>Háló: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hűtőben tartjuk, felhasználás előtt, bő vízben jól kiáztatom.</a:t>
            </a:r>
          </a:p>
        </p:txBody>
      </p:sp>
    </p:spTree>
    <p:extLst>
      <p:ext uri="{BB962C8B-B14F-4D97-AF65-F5344CB8AC3E}">
        <p14:creationId xmlns:p14="http://schemas.microsoft.com/office/powerpoint/2010/main" val="35812853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51520" y="332656"/>
            <a:ext cx="849694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hu-H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34) Sertésmáj rántva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Bécsi bundázás, hasábburgonya, tartármártás.</a:t>
            </a:r>
          </a:p>
          <a:p>
            <a:pPr algn="just"/>
            <a:endParaRPr lang="hu-H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35) Sertésmáj szeletek(roston) natúron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Rostsütőn, zsírba mártva sütöm,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hasább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. p. lé</a:t>
            </a:r>
          </a:p>
          <a:p>
            <a:pPr algn="just"/>
            <a:r>
              <a:rPr lang="hu-HU" sz="2400" i="1" dirty="0">
                <a:latin typeface="Times New Roman" pitchFamily="18" charset="0"/>
                <a:cs typeface="Times New Roman" pitchFamily="18" charset="0"/>
              </a:rPr>
              <a:t>	Sertésmáj szeletek </a:t>
            </a:r>
            <a:r>
              <a:rPr lang="hu-HU" sz="2400" i="1" dirty="0" err="1">
                <a:latin typeface="Times New Roman" pitchFamily="18" charset="0"/>
                <a:cs typeface="Times New Roman" pitchFamily="18" charset="0"/>
              </a:rPr>
              <a:t>marchal</a:t>
            </a:r>
            <a:r>
              <a:rPr lang="hu-HU" sz="2400" i="1" dirty="0">
                <a:latin typeface="Times New Roman" pitchFamily="18" charset="0"/>
                <a:cs typeface="Times New Roman" pitchFamily="18" charset="0"/>
              </a:rPr>
              <a:t> módra </a:t>
            </a: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roston sült májat kakas taréjjal díszítem.</a:t>
            </a:r>
          </a:p>
          <a:p>
            <a:pPr algn="just"/>
            <a:endParaRPr lang="hu-H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36) Pirított sertésmáj (magyarosan)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Csíkozott máj, tokány vagy pörkölt alap, p. zöldes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burg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. vagy p. rizs.</a:t>
            </a:r>
          </a:p>
        </p:txBody>
      </p:sp>
    </p:spTree>
    <p:extLst>
      <p:ext uri="{BB962C8B-B14F-4D97-AF65-F5344CB8AC3E}">
        <p14:creationId xmlns:p14="http://schemas.microsoft.com/office/powerpoint/2010/main" val="3612759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528" y="476673"/>
            <a:ext cx="84249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hu-H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 6-8 hetes malac húsa laza, még nem zsíros, porhanyós, ízletes, ezért szívesen sütik egészben.</a:t>
            </a:r>
          </a:p>
          <a:p>
            <a:pPr marL="34290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hu-H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Süldő állat 4-6 hónapos értékes húsrésze a karaj, comb, lapocka, tarja, és oldalas. A húson levő szalonna 1-1,5 cm, bőre gyenge, hamar puhul. Ebből készítik a bőrös sülteket, bőrős sertéskarajt, lacipecsenyét.</a:t>
            </a:r>
            <a:endParaRPr lang="hu-H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sertés különböző részeit füstölve is készítik.</a:t>
            </a:r>
          </a:p>
          <a:p>
            <a:pPr marL="34290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nyers sertéshús színe rózsaszínű, felülete, belseje zsíros, ezért alapos konyhai előkészítést és </a:t>
            </a:r>
            <a:r>
              <a:rPr lang="hu-HU" sz="2400" i="1" u="sng" dirty="0">
                <a:latin typeface="Times New Roman" pitchFamily="18" charset="0"/>
                <a:cs typeface="Times New Roman" pitchFamily="18" charset="0"/>
              </a:rPr>
              <a:t>parírozást 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igényel.</a:t>
            </a:r>
          </a:p>
        </p:txBody>
      </p:sp>
    </p:spTree>
    <p:extLst>
      <p:ext uri="{BB962C8B-B14F-4D97-AF65-F5344CB8AC3E}">
        <p14:creationId xmlns:p14="http://schemas.microsoft.com/office/powerpoint/2010/main" val="765784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332657"/>
            <a:ext cx="8064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400" b="1" u="sng" dirty="0">
                <a:latin typeface="Times New Roman" pitchFamily="18" charset="0"/>
                <a:cs typeface="Times New Roman" pitchFamily="18" charset="0"/>
              </a:rPr>
              <a:t>II. A sertéshús:</a:t>
            </a:r>
            <a:endParaRPr lang="hu-HU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 typeface="Courier New" pitchFamily="49" charset="0"/>
              <a:buChar char="o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rugalmas tapintású</a:t>
            </a:r>
          </a:p>
          <a:p>
            <a:pPr marL="342900" lvl="0" indent="-342900" algn="just">
              <a:buFont typeface="Courier New" pitchFamily="49" charset="0"/>
              <a:buChar char="o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enyhén savanykás illatú</a:t>
            </a:r>
          </a:p>
          <a:p>
            <a:pPr marL="342900" lvl="0" indent="-342900" algn="just">
              <a:buFont typeface="Courier New" pitchFamily="49" charset="0"/>
              <a:buChar char="o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színe sötét rózsaszín</a:t>
            </a:r>
          </a:p>
          <a:p>
            <a:pPr marL="342900" lvl="0" indent="-342900" algn="just">
              <a:buFont typeface="Courier New" pitchFamily="49" charset="0"/>
              <a:buChar char="o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felülete és belseje viszonylag zsíros</a:t>
            </a:r>
          </a:p>
          <a:p>
            <a:pPr lvl="0" algn="just"/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https://www.youtube.com/watch?v=oGbZb-wCBvc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hu-HU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6507653"/>
              </p:ext>
            </p:extLst>
          </p:nvPr>
        </p:nvGraphicFramePr>
        <p:xfrm>
          <a:off x="1" y="2852936"/>
          <a:ext cx="9144000" cy="408760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72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16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876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12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endParaRPr lang="hu-HU" sz="1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hu-HU" sz="1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rövidkaraj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hu-HU" sz="1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hosszúkaraj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hu-HU" sz="1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szűzpecsenye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hu-HU" sz="1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comb (felsál, dió, rózsa, </a:t>
                      </a:r>
                      <a:r>
                        <a:rPr lang="hu-HU" sz="18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frikandó</a:t>
                      </a:r>
                      <a:r>
                        <a:rPr lang="hu-HU" sz="1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hu-HU" sz="1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tarja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hu-HU" sz="1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lapocka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hu-HU" sz="1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oldalas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hu-HU" sz="1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dagadó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hu-HU" sz="1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csülök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hu-HU" sz="1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fej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hu-HU" sz="1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láb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000" b="1" i="1" u="sng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Belsőségei:</a:t>
                      </a:r>
                      <a:r>
                        <a:rPr kumimoji="0" lang="hu-HU" sz="20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Fejvelő, nyelv, máj, tüdő, lép, szív, vese, háló</a:t>
                      </a:r>
                      <a:r>
                        <a:rPr lang="hu-H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hu-H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266825" y="2578527"/>
            <a:ext cx="204639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sertés részei</a:t>
            </a:r>
            <a:endParaRPr kumimoji="0" lang="hu-HU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2" descr="Sertés_jó kic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40968"/>
            <a:ext cx="4405064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798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528" y="260648"/>
            <a:ext cx="8352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b="1" dirty="0">
                <a:latin typeface="Times New Roman" pitchFamily="18" charset="0"/>
                <a:cs typeface="Times New Roman" pitchFamily="18" charset="0"/>
              </a:rPr>
              <a:t>III. A sertéshúsból készíthető ételek csoportosítása</a:t>
            </a:r>
          </a:p>
          <a:p>
            <a:endParaRPr lang="hu-HU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hu-HU" sz="2800" b="1" dirty="0">
              <a:latin typeface="Times New Roman" pitchFamily="18" charset="0"/>
              <a:cs typeface="Times New Roman" pitchFamily="18" charset="0"/>
            </a:endParaRPr>
          </a:p>
          <a:p>
            <a:br>
              <a:rPr lang="hu-HU" sz="2800" dirty="0"/>
            </a:br>
            <a:br>
              <a:rPr lang="hu-HU" sz="2800" dirty="0"/>
            </a:br>
            <a:endParaRPr lang="hu-H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735618"/>
              </p:ext>
            </p:extLst>
          </p:nvPr>
        </p:nvGraphicFramePr>
        <p:xfrm>
          <a:off x="323527" y="1268761"/>
          <a:ext cx="8352929" cy="352839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655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5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5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5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02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73637">
                <a:tc>
                  <a:txBody>
                    <a:bodyPr/>
                    <a:lstStyle/>
                    <a:p>
                      <a:pPr algn="just"/>
                      <a:r>
                        <a:rPr lang="hu-HU" dirty="0"/>
                        <a:t>Egészben- sütéssel készülő ételek</a:t>
                      </a:r>
                      <a:endParaRPr lang="hu-HU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dirty="0"/>
                        <a:t>Frissen- sütéssel készülő ételek</a:t>
                      </a:r>
                      <a:endParaRPr lang="hu-HU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dirty="0"/>
                        <a:t>Párolással készülő ételek</a:t>
                      </a:r>
                      <a:endParaRPr lang="hu-HU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dirty="0"/>
                        <a:t>Főzéssel készülő ételek</a:t>
                      </a:r>
                      <a:endParaRPr lang="hu-HU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dirty="0"/>
                        <a:t>Belsőségből készíthető ételek</a:t>
                      </a:r>
                      <a:endParaRPr lang="hu-HU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8251">
                <a:tc rowSpan="3" gridSpan="2"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Egészben párolással</a:t>
                      </a:r>
                      <a:endParaRPr lang="hu-H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8251">
                <a:tc gridSpan="2"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Szeletben párolással</a:t>
                      </a:r>
                      <a:endParaRPr lang="hu-H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8251">
                <a:tc gridSpan="2"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/>
                        <a:t>Apróhúsból párolással </a:t>
                      </a:r>
                      <a:endParaRPr lang="hu-H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382823"/>
              </p:ext>
            </p:extLst>
          </p:nvPr>
        </p:nvGraphicFramePr>
        <p:xfrm>
          <a:off x="8562109" y="2924944"/>
          <a:ext cx="208280" cy="483274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3274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3823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332656"/>
            <a:ext cx="8064896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sz="2400" b="1" i="1" dirty="0">
                <a:latin typeface="Times New Roman" pitchFamily="18" charset="0"/>
                <a:cs typeface="Times New Roman" pitchFamily="18" charset="0"/>
              </a:rPr>
              <a:t>IV. Egészben-sütéssel készíthető ételek: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endParaRPr lang="hu-H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húst sózás után zsírral locsolgatom és közép meleg sütőben, sütöm. 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Pihentetés 15-20 percig, letakarva. 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Angolosra, félangolosra nem ajánlott készíteni, mert magas zsírtartalma miatt étvágyrontó és gusztustalan lehet. 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Jellegzetes köret lehet a tört burgonya, párolt káposzta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Zsírjaból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pecsenyelevet készítünk </a:t>
            </a:r>
          </a:p>
          <a:p>
            <a:pPr algn="just">
              <a:lnSpc>
                <a:spcPct val="150000"/>
              </a:lnSpc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par.püre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, liszt, víz, só).</a:t>
            </a:r>
          </a:p>
          <a:p>
            <a:pPr lvl="0" algn="just"/>
            <a:endParaRPr lang="hu-H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u-H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endParaRPr lang="hu-H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941168"/>
            <a:ext cx="3238750" cy="1687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2357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67544" y="476672"/>
            <a:ext cx="84249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hu-HU" sz="2400" b="1" dirty="0">
                <a:latin typeface="Times New Roman" pitchFamily="18" charset="0"/>
                <a:cs typeface="Times New Roman" pitchFamily="18" charset="0"/>
              </a:rPr>
              <a:t>1) Sertéssült</a:t>
            </a:r>
            <a:endParaRPr lang="hu-H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húst előkészítjük, sóval, borssal, köménnyel, tepsibe helyezzük, olvasztott zsírral locsolgatjuk, kevés vizet teszünk alá (szeletelt </a:t>
            </a:r>
            <a:r>
              <a:rPr lang="hu-HU" sz="2400" dirty="0" err="1">
                <a:latin typeface="Times New Roman" pitchFamily="18" charset="0"/>
                <a:cs typeface="Times New Roman" pitchFamily="18" charset="0"/>
              </a:rPr>
              <a:t>v.hagymával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, fokhagymával) sütjük. Ha kész, pihentetjük, zsírjából pecsenyelevet készítünk. </a:t>
            </a:r>
          </a:p>
          <a:p>
            <a:pPr algn="just">
              <a:lnSpc>
                <a:spcPct val="150000"/>
              </a:lnSpc>
            </a:pPr>
            <a:r>
              <a:rPr lang="hu-HU" sz="2400" b="1" u="sng" dirty="0">
                <a:latin typeface="Times New Roman" pitchFamily="18" charset="0"/>
                <a:cs typeface="Times New Roman" pitchFamily="18" charset="0"/>
              </a:rPr>
              <a:t>Tálalás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előtt szeleteljük. Körete a tört burgonya, párolt káposzta.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936230"/>
            <a:ext cx="3960440" cy="2718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3620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528" y="404664"/>
            <a:ext cx="8352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hu-HU" sz="2400" b="1" dirty="0">
                <a:latin typeface="Times New Roman" pitchFamily="18" charset="0"/>
                <a:cs typeface="Times New Roman" pitchFamily="18" charset="0"/>
              </a:rPr>
              <a:t>2) Sertésoldalas sütve</a:t>
            </a: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hu-HU" sz="2400" dirty="0">
                <a:latin typeface="Times New Roman" pitchFamily="18" charset="0"/>
                <a:cs typeface="Times New Roman" pitchFamily="18" charset="0"/>
              </a:rPr>
              <a:t>A sertéssült módjára készítjük, és ugyanúgy tálaljuk</a:t>
            </a:r>
            <a:r>
              <a:rPr lang="hu-H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>
              <a:lnSpc>
                <a:spcPct val="150000"/>
              </a:lnSpc>
            </a:pPr>
            <a:endParaRPr lang="hu-H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492896"/>
            <a:ext cx="5646859" cy="3757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9344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i">
  <a:themeElements>
    <a:clrScheme name="Elem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i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i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1517</TotalTime>
  <Words>2774</Words>
  <Application>Microsoft Office PowerPoint</Application>
  <PresentationFormat>Diavetítés a képernyőre (4:3 oldalarány)</PresentationFormat>
  <Paragraphs>292</Paragraphs>
  <Slides>38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38</vt:i4>
      </vt:variant>
    </vt:vector>
  </HeadingPairs>
  <TitlesOfParts>
    <vt:vector size="44" baseType="lpstr">
      <vt:lpstr>Calibri</vt:lpstr>
      <vt:lpstr>Courier New</vt:lpstr>
      <vt:lpstr>Palatino Linotype</vt:lpstr>
      <vt:lpstr>Times New Roman</vt:lpstr>
      <vt:lpstr>Wingdings</vt:lpstr>
      <vt:lpstr>Elemi</vt:lpstr>
      <vt:lpstr>Sertéshúsételek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Sertéshúsételek</dc:title>
  <dc:creator>Laptop</dc:creator>
  <cp:lastModifiedBy>Kocsisné Doszpod Szilvia</cp:lastModifiedBy>
  <cp:revision>52</cp:revision>
  <cp:lastPrinted>2018-04-13T07:14:23Z</cp:lastPrinted>
  <dcterms:created xsi:type="dcterms:W3CDTF">2013-02-26T19:34:56Z</dcterms:created>
  <dcterms:modified xsi:type="dcterms:W3CDTF">2025-03-27T07:05:43Z</dcterms:modified>
</cp:coreProperties>
</file>