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notesMasters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1cce4d835164001" /><Relationship Type="http://schemas.openxmlformats.org/officeDocument/2006/relationships/extended-properties" Target="/docProps/app.xml" Id="R97b283b8841c4656" /><Relationship Type="http://schemas.openxmlformats.org/officeDocument/2006/relationships/officeDocument" Target="/ppt/presentation.xml" Id="Re91a1ffbe7f0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d29e5959b4c5b"/>
  </p:sldMasterIdLst>
  <p:notesMasterIdLst>
    <p:notesMasterId xmlns:r="http://schemas.openxmlformats.org/officeDocument/2006/relationships" r:id="R5c2336f38514492a"/>
  </p:notesMasterIdLst>
  <p:sldIdLst>
    <p:sldId xmlns:r="http://schemas.openxmlformats.org/officeDocument/2006/relationships" id="256" r:id="R56e0e0fc187b4521"/>
    <p:sldId xmlns:r="http://schemas.openxmlformats.org/officeDocument/2006/relationships" id="257" r:id="Rdcf3bc0b2ba04922"/>
    <p:sldId xmlns:r="http://schemas.openxmlformats.org/officeDocument/2006/relationships" id="258" r:id="R09920a3718134162"/>
    <p:sldId xmlns:r="http://schemas.openxmlformats.org/officeDocument/2006/relationships" id="259" r:id="R72a823330a3b49b2"/>
    <p:sldId xmlns:r="http://schemas.openxmlformats.org/officeDocument/2006/relationships" id="260" r:id="R4dd1e4c4824a4b92"/>
    <p:sldId xmlns:r="http://schemas.openxmlformats.org/officeDocument/2006/relationships" id="261" r:id="R238ebe85ac994fcf"/>
    <p:sldId xmlns:r="http://schemas.openxmlformats.org/officeDocument/2006/relationships" id="262" r:id="R4beb2b68fbb541b5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d29e5959b4c5b" /><Relationship Type="http://schemas.openxmlformats.org/officeDocument/2006/relationships/theme" Target="/ppt/theme/theme1.xml" Id="R4de028d813bd4750" /><Relationship Type="http://schemas.openxmlformats.org/officeDocument/2006/relationships/notesMaster" Target="/ppt/notesMasters/notesMaster1.xml" Id="R5c2336f38514492a" /><Relationship Type="http://schemas.openxmlformats.org/officeDocument/2006/relationships/presProps" Target="/ppt/presProps.xml" Id="R4d39fc141f4641e0" /><Relationship Type="http://schemas.openxmlformats.org/officeDocument/2006/relationships/viewProps" Target="/ppt/viewProps.xml" Id="Rcd92361b9e6349f6" /><Relationship Type="http://schemas.openxmlformats.org/officeDocument/2006/relationships/tableStyles" Target="/ppt/tableStyles.xml" Id="Ra4afc7fb520042e9" /><Relationship Type="http://schemas.openxmlformats.org/officeDocument/2006/relationships/slide" Target="/ppt/slides/slide1.xml" Id="R56e0e0fc187b4521" /><Relationship Type="http://schemas.openxmlformats.org/officeDocument/2006/relationships/slide" Target="/ppt/slides/slide2.xml" Id="Rdcf3bc0b2ba04922" /><Relationship Type="http://schemas.openxmlformats.org/officeDocument/2006/relationships/slide" Target="/ppt/slides/slide3.xml" Id="R09920a3718134162" /><Relationship Type="http://schemas.openxmlformats.org/officeDocument/2006/relationships/slide" Target="/ppt/slides/slide4.xml" Id="R72a823330a3b49b2" /><Relationship Type="http://schemas.openxmlformats.org/officeDocument/2006/relationships/slide" Target="/ppt/slides/slide5.xml" Id="R4dd1e4c4824a4b92" /><Relationship Type="http://schemas.openxmlformats.org/officeDocument/2006/relationships/slide" Target="/ppt/slides/slide6.xml" Id="R238ebe85ac994fcf" /><Relationship Type="http://schemas.openxmlformats.org/officeDocument/2006/relationships/slide" Target="/ppt/slides/slide7.xml" Id="R4beb2b68fbb541b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2.xml" Id="R43b773e4085e428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a244d17e33543c4" /><Relationship Type="http://schemas.openxmlformats.org/officeDocument/2006/relationships/notesMaster" Target="/ppt/notesMasters/notesMaster1.xml" Id="R925dffd324ab4aa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5a22da026c4026" /><Relationship Type="http://schemas.openxmlformats.org/officeDocument/2006/relationships/notesMaster" Target="/ppt/notesMasters/notesMaster1.xml" Id="R68704e13329c4cc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c510f08531b4773" /><Relationship Type="http://schemas.openxmlformats.org/officeDocument/2006/relationships/notesMaster" Target="/ppt/notesMasters/notesMaster1.xml" Id="Rb14a05fa37dd45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0331cd6fe5f42e4" /><Relationship Type="http://schemas.openxmlformats.org/officeDocument/2006/relationships/notesMaster" Target="/ppt/notesMasters/notesMaster1.xml" Id="Rf93f7400741f43a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dda20a280e34f9a" /><Relationship Type="http://schemas.openxmlformats.org/officeDocument/2006/relationships/notesMaster" Target="/ppt/notesMasters/notesMaster1.xml" Id="R553bb636d13f4c9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fa3aeb4dfc94088" /><Relationship Type="http://schemas.openxmlformats.org/officeDocument/2006/relationships/notesMaster" Target="/ppt/notesMasters/notesMaster1.xml" Id="R25bcbdfe91c44a1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60102d037924d15" /><Relationship Type="http://schemas.openxmlformats.org/officeDocument/2006/relationships/notesMaster" Target="/ppt/notesMasters/notesMaster1.xml" Id="R809113ab58e9416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Nyitó dia. Röviden jelezhető, hogy az emlékezés egyszerre szól a veszteségről, a történelmi felelősségről és a jelenkori erkölcsi tanulságról.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Holokauszt Emlékközpont: https://hdke.hu/emlekezes/emleknapok/a-holokauszt-magyarorszagi-aldozatainak-emleknapja/</a:t>
            </a:r>
          </a:p>
          <a:p xmlns:a="http://schemas.openxmlformats.org/drawingml/2006/main">
            <a:r>
              <a:t>- Győr Plusz, 2024.07.07.: https://www.gyorplusz.hu/gyor/80-eve-tortent-a-holokauszt-gyaszmegemlekezesek-gyorben/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Ezen a dián az emléknap jelentését érdemes kiemelni: nem pusztán múltidézésről, hanem erkölcsi éberségről van szó.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Holokauszt Emlékközpont: https://hdke.hu/emlekezes/emleknapok/a-holokauszt-magyarorszagi-aldozatainak-emleknapja/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hangsúly a folyamat gyorsaságán legyen: a jogfosztást nagyon rövid időn belül követte az elkülönítés és a deportálás.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Holokauszt Emlékközpont: https://hdke.hu/emlekezes/emleknapok/a-holokauszt-magyarorszagi-aldozatainak-emleknapja/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Ez a dia jól működik időrendként. Érdemes hangsúlyozni, milyen rövid idő alatt zajlott le a teljes kiszakítás a város életéből.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Régi Győr: https://regigyor.hu/belvaros/koltozes-gyor-szigeti-gettoba-1944/</a:t>
            </a:r>
          </a:p>
          <a:p xmlns:a="http://schemas.openxmlformats.org/drawingml/2006/main">
            <a:r>
              <a:t>- Győr Plusz, 2021.06.06.: https://www.gyorplusz.hu/gyor/a-77-eve-elhurcolt-zsidokra-emlekeztek/</a:t>
            </a:r>
          </a:p>
          <a:p xmlns:a="http://schemas.openxmlformats.org/drawingml/2006/main">
            <a:r>
              <a:t>- Győr Plusz, 2024.07.06.: https://www.gyorplusz.hu/gyor/a-gyulolet-aldozatainak-emlekere/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dia célja, hogy a számok mögött a helyi közösség emberi és várostörténeti jelentőségét is láthatóvá tegye.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Mazsihisz, 2025.03.10.: https://mazsihisz.hu/a-gyori-zsidosag-oroksege-emlekhelyrol-es-muzeumrol-egyeztetett-dr-grosz-andor-gyorben/</a:t>
            </a:r>
          </a:p>
          <a:p xmlns:a="http://schemas.openxmlformats.org/drawingml/2006/main">
            <a:r>
              <a:t>- JewishGen, Győr Victims at Auschwitz: https://www.jewishgen.org/databases/Holocaust/0047_Gyor.html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pontos számok forrástól függően eltérhetnek, de mindegyik ugyanarra mutat: a közösség döntő többsége elpusztult vagy nem tért vissza.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JewishGen, Győr Victims at Auschwitz: https://www.jewishgen.org/databases/Holocaust/0047_Gyor.html</a:t>
            </a:r>
          </a:p>
          <a:p xmlns:a="http://schemas.openxmlformats.org/drawingml/2006/main">
            <a:r>
              <a:t>- Győr Plusz, 2021.06.06.: https://www.gyorplusz.hu/gyor/a-77-eve-elhurcolt-zsidokra-emlekeztek/</a:t>
            </a:r>
          </a:p>
          <a:p xmlns:a="http://schemas.openxmlformats.org/drawingml/2006/main">
            <a:r>
              <a:t>- Győr Plusz, 2024.07.07.: https://www.gyorplusz.hu/gyor/80-eve-tortent-a-holokauszt-gyaszmegemlekezesek-gyorben/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Záró diaként elmondható, hogy az emlékezés akkor hiteles, ha a múlt ismerete a jelenben is felelősséget ébreszt.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Győr Plusz, 2024.07.07.: https://www.gyorplusz.hu/gyor/80-eve-tortent-a-holokauszt-gyaszmegemlekezesek-gyorben/</a:t>
            </a:r>
          </a:p>
          <a:p xmlns:a="http://schemas.openxmlformats.org/drawingml/2006/main">
            <a:r>
              <a:t>- Győr Plusz, 2024.07.06.: https://www.gyorplusz.hu/gyor/a-gyulolet-aldozatainak-emlekere/</a:t>
            </a:r>
          </a:p>
          <a:p xmlns:a="http://schemas.openxmlformats.org/drawingml/2006/main">
            <a:r>
              <a:t>- Mazsihisz, 2025.03.10.: https://mazsihisz.hu/a-gyori-zsidosag-oroksege-emlekhelyrol-es-muzeumrol-egyeztetett-dr-grosz-andor-gyorben/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c1ba93cbc4b88" /></Relationships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 1">
            <a:extLst xmlns:a="http://schemas.openxmlformats.org/drawingml/2006/main">
              <a:ext uri="{FF2B5EF4-FFF2-40B4-BE49-F238E27FC236}">
                <a16:creationId xmlns:a16="http://schemas.microsoft.com/office/drawing/2014/main" id="{0C6F4D28-713A-4D8F-9C99-3092C4F92934}"/>
              </a:ext>
            </a:extLst>
          </p:cNvPr>
          <p:cNvSpPr/>
          <p:nvPr>
            <p:ph type="ctrTitle" idx="0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6000"/>
            </a:lvl1pPr>
          </a:lstStyle>
          <a:p xmlns:a="http://schemas.openxmlformats.org/drawingml/2006/main"/>
        </p:txBody>
      </p:sp>
      <p:sp>
        <p:nvSpPr>
          <p:cNvPr id="2" name="Subtitle 2">
            <a:extLst xmlns:a="http://schemas.openxmlformats.org/drawingml/2006/main">
              <a:ext uri="{FF2B5EF4-FFF2-40B4-BE49-F238E27FC236}">
                <a16:creationId xmlns:a16="http://schemas.microsoft.com/office/drawing/2014/main" id="{05EEE016-F833-45B4-86E5-9FECD924D2B2}"/>
              </a:ext>
            </a:extLst>
          </p:cNvPr>
          <p:cNvSpPr/>
          <p:nvPr>
            <p:ph type="subTitle" idx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/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F06BEF5-9F4B-413E-8C9C-360C33962FF9}"/>
              </a:ext>
            </a:extLst>
          </p:cNvPr>
          <p:cNvSpPr/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1E2F6BE-36A9-4B0F-9DD5-A6C3EED12E8D}"/>
              </a:ext>
            </a:extLst>
          </p:cNvPr>
          <p:cNvSpPr/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/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b7ea67714b184784" /><Relationship Type="http://schemas.openxmlformats.org/officeDocument/2006/relationships/slideLayout" Target="/ppt/slideLayouts/slideLayout2.xml" Id="R1eb497cb9da04e1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EAD54E0-B6F6-48FF-B52B-27781C16C044}"/>
              </a:ext>
            </a:extLst>
          </p:cNvPr>
          <p:cNvSpPr/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497cb9da04e1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3edda9d8c844329" /><Relationship Type="http://schemas.openxmlformats.org/officeDocument/2006/relationships/image" Target="/ppt/media/image.png" Id="R832e0e446ff14cb2" /><Relationship Type="http://schemas.openxmlformats.org/officeDocument/2006/relationships/notesSlide" Target="/ppt/notesSlides/notesSlide1.xml" Id="Re766508e9dff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6c00b38f5114e6e" /><Relationship Type="http://schemas.openxmlformats.org/officeDocument/2006/relationships/image" Target="/ppt/media/image2.png" Id="R2a3d5f5f47544806" /><Relationship Type="http://schemas.openxmlformats.org/officeDocument/2006/relationships/notesSlide" Target="/ppt/notesSlides/notesSlide2.xml" Id="R5d9955c4964e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1710032403d416a" /><Relationship Type="http://schemas.openxmlformats.org/officeDocument/2006/relationships/image" Target="/ppt/media/image3.png" Id="R9df94bd37fd44116" /><Relationship Type="http://schemas.openxmlformats.org/officeDocument/2006/relationships/notesSlide" Target="/ppt/notesSlides/notesSlide3.xml" Id="Ra98a96bd2d8b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29b5ac5cf274576" /><Relationship Type="http://schemas.openxmlformats.org/officeDocument/2006/relationships/image" Target="/ppt/media/image4.png" Id="R55a29699541d463e" /><Relationship Type="http://schemas.openxmlformats.org/officeDocument/2006/relationships/notesSlide" Target="/ppt/notesSlides/notesSlide4.xml" Id="R3eeae714eeb0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9300f7e85f84699" /><Relationship Type="http://schemas.openxmlformats.org/officeDocument/2006/relationships/image" Target="/ppt/media/image5.png" Id="Rbb11e8e998434e46" /><Relationship Type="http://schemas.openxmlformats.org/officeDocument/2006/relationships/notesSlide" Target="/ppt/notesSlides/notesSlide5.xml" Id="R518c5114e856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f8cfc5494344786" /><Relationship Type="http://schemas.openxmlformats.org/officeDocument/2006/relationships/image" Target="/ppt/media/image6.png" Id="R73856bc826194a99" /><Relationship Type="http://schemas.openxmlformats.org/officeDocument/2006/relationships/notesSlide" Target="/ppt/notesSlides/notesSlide6.xml" Id="R8e781c69d7d7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d08e9bfcfd54034" /><Relationship Type="http://schemas.openxmlformats.org/officeDocument/2006/relationships/image" Target="/ppt/media/image7.png" Id="Re5531ad97df6494b" /><Relationship Type="http://schemas.openxmlformats.org/officeDocument/2006/relationships/notesSlide" Target="/ppt/notesSlides/notesSlide7.xml" Id="Rf2f96bc8ad9f43a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2e0e446ff14cb2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37F2B4-5348-4BB2-9EFC-77D52EB07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4706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7437263-15DF-4138-B215-739E27976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2327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6CE020-E094-4191-BB5A-DC0FB92B3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20010C-F260-455A-81BA-4702E1DA1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805D21-C4F1-4E59-9AEB-9909CCB1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C3C897-B284-42DC-A1C2-DA29686EC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D15E5D-460F-4040-8F3F-16C0AA9AC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A15E1C-7356-48C1-B733-1BC61D827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A54D46-23EE-4D70-BEA6-FBF99FCC3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016EC7-3F46-4AD0-BE35-70A5D4122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9412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124DFE-6B55-4F04-98BE-C78302D76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66675" cy="4333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5B9DEA-820A-4F4A-8E9B-F331EEF67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838200"/>
            <a:ext cx="495300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HOLOKAUSZT EMLÉKEZÉS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00585F-14E2-4859-BDEB-EED6A5077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238250"/>
            <a:ext cx="7477125" cy="1752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01214"/>
                </a:solidFill>
              </a:defRPr>
            </a:pPr>
            <a:r>
              <a:rPr sz="3600" b="1">
                <a:solidFill>
                  <a:srgbClr val="101214"/>
                </a:solidFill>
              </a:rPr>
              <a:t>Holokauszt megemlékezés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4E4843-4885-4DEF-B066-92686830F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05150"/>
            <a:ext cx="58102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30363A"/>
                </a:solidFill>
              </a:defRPr>
            </a:pPr>
            <a:r>
              <a:rPr sz="1500" b="0">
                <a:solidFill>
                  <a:srgbClr val="30363A"/>
                </a:solidFill>
              </a:rPr>
              <a:t>Emlékezés az áldozatokra, a magyarországi tragédiára és Győr elveszített zsidó közösségére.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A124746-AD33-4C6E-9C3A-789CE1DF7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343400"/>
            <a:ext cx="388620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6105081-0A65-4346-BA9C-29DBD08EA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552950"/>
            <a:ext cx="33909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1214"/>
                </a:solidFill>
              </a:defRPr>
            </a:pPr>
            <a:r>
              <a:rPr sz="1500" b="1">
                <a:solidFill>
                  <a:srgbClr val="101214"/>
                </a:solidFill>
              </a:rPr>
              <a:t>Az emlékezés a méltóság, a felelősség és az emberség védelme.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F7A2B4-6428-467C-9C52-6436E78E5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425482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3d5f5f47544806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6CABC9-4787-4823-AE90-43D37BC5F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2353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9FDC47-EF6D-492E-827F-883350486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EC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12FF7A-F841-4D19-A55D-71201513A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D03382-A661-4BDB-8BEB-C29C9259B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FC5607-AD82-4FB9-9184-2D5ED6EBE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C834A4-1907-4F04-A229-38FB466AD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6A0B87-55DE-42A2-AE11-B94AC54CD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820B0B-77D5-4192-9B2E-EB2C80EAD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B24B4E-2A16-431C-97F0-A1DAB02B4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9B0C60-FFEF-4EEC-BD0E-3B9A37A94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5098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92409D-27D0-496C-8422-9C58CA000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95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EMLÉKNAP ÉS JELENTÉS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6C5E64-0833-4682-A232-09857C93C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23850"/>
            <a:ext cx="990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02 / 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7811EE-DA17-4E26-B863-F13CB310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02C0F5-F473-4F37-AF8B-1820E8CA8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429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19050">
            <a:solidFill>
              <a:srgbClr val="10121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D83F4CF-9A38-4E6F-AED7-E65663E7F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7239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214"/>
                </a:solidFill>
              </a:defRPr>
            </a:pPr>
            <a:r>
              <a:rPr sz="3000" b="1">
                <a:solidFill>
                  <a:srgbClr val="101214"/>
                </a:solidFill>
              </a:rPr>
              <a:t>Miért emlékezünk?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EB3906D-5D58-466D-8DD0-F60C20D4C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28850"/>
            <a:ext cx="685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63A"/>
                </a:solidFill>
              </a:defRPr>
            </a:pPr>
            <a:r>
              <a:rPr sz="1425" b="0">
                <a:solidFill>
                  <a:srgbClr val="30363A"/>
                </a:solidFill>
              </a:rPr>
              <a:t>A holokauszt felidézése nemcsak történelmi kötelesség, hanem figyelmeztetés is arra, hová vezet a kirekesztés.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417D91-308E-4614-91BC-1A0C65C18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29C417-5FF1-4C8E-8ECD-477C8673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430FF7-8F7B-43B0-ACA4-6778B15AC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6FAD795-7353-4BAB-85C2-080F0CB81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00525"/>
            <a:ext cx="571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26D0B7-5C9B-4926-BA0E-22B43EE74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4124325"/>
            <a:ext cx="571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78CD4B-C2AA-4AE8-89A6-F0935CE27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57650"/>
            <a:ext cx="57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5735724-FA3D-418F-95E3-2D2DC14A6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Április 16.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533855D-3963-4AF6-B75C-00755E416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Magyarország 2001 óta ezen 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napon emlékezik. A dátum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arra utal, hogy 1944.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április 16-án kezdődött meg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zsidók gettókba zárása.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7FA319B-3A0D-415C-A2E2-D02635A5A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6C948CA-3569-4CA7-B589-70C75622F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4392FFF-0930-442F-AC97-DE986A300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280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ABD5AC-4ADC-4239-9F4D-CC3AA0A97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6625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4317F77-D5B8-45A6-B588-D2B7A7DD5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8075" y="41814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417EB4D-E2E0-44EF-B36E-3AD42DA77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350" y="4162425"/>
            <a:ext cx="180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6390942-0C1D-455D-9683-769CD9AF1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145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Hatmillió áldozat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AE68B01-1ECC-4287-A5BD-F3D0DCDFB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185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holokauszt során mintegy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hatmillió európai zsidót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gyilkoltak meg. A szám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mögött családok, nevek és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megszakított életek állnak.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B03F6AB-C4F0-4C75-93A2-8CB91E0A1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045CDE8-2F42-47E9-8C0D-A2A6D6213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5957520-A37B-4D5C-8F3F-398A24B66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59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F21C1A4-D60B-4E30-BBE6-295145B89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9775" y="4067175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60AF113-1D8E-49F8-ABF6-F8AF3219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7400" y="4152900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A83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5541CCB-148F-4B51-A254-9A129EB04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5025" y="4238625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6F5B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5B6A0F3-F158-4B61-9F69-A7D597E9C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46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Tanulság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938ED43-E73D-4927-8787-6B1ED3804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gyűlölet többnyire apró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lépésekben indul: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megbélyegzéssel,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jogfosztással, közönnyel és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hallgatással.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35CF15E-D67C-4FBC-BEA7-2F5BCA1AF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130696807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f94bd37fd44116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EF9A5A-4162-496D-B321-CB41BDD42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3137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DD21A7-B7A9-42EF-892C-CA5BA7E84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EC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860F5C-A860-47B2-9885-577F9870B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FDED57-8716-478F-9F63-76121D9B4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EDB60E-7662-4F97-9491-D9F2881EF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95B64F-523D-49E4-B14C-6EE93EFB4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4F28F9-0714-462A-B78E-DD5C00753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3CD92E-ACC4-4B58-ACD2-6092ACF2A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09B5A2-8468-4CDB-B490-243C7D75B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B4DBE6-B454-4AF2-BCCF-7B822BD14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5098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129223-E982-44BF-A5D3-717877A8B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95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MAGYARORSZÁG 1944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15C45E-3517-4DBC-9A31-EF74A9B3D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23850"/>
            <a:ext cx="990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03 / 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067B64-A373-4B36-9471-8DAC72069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80AB21-C696-4C86-B2A3-BE795A0E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429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19050">
            <a:solidFill>
              <a:srgbClr val="10121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93B703-485D-44E0-A927-D3DFABFFF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66675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214"/>
                </a:solidFill>
              </a:defRPr>
            </a:pPr>
            <a:r>
              <a:rPr sz="3000" b="1">
                <a:solidFill>
                  <a:srgbClr val="101214"/>
                </a:solidFill>
              </a:rPr>
              <a:t>A magyar holokauszt röviden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A6B2D4-2B81-49BD-A66F-81FBD53D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28850"/>
            <a:ext cx="666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63A"/>
                </a:solidFill>
              </a:defRPr>
            </a:pPr>
            <a:r>
              <a:rPr sz="1425" b="0">
                <a:solidFill>
                  <a:srgbClr val="30363A"/>
                </a:solidFill>
              </a:rPr>
              <a:t>1944 tavaszán és nyarán a magyarországi zsidóság kifosztása, gettósítása és deportálása rendkívül gyorsan zajlott.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FD9BFDD-2C10-4317-902C-6C7FBE855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4810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DDA430-5B40-4536-B29D-C6435856B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48100"/>
            <a:ext cx="3143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AFB667C-BE2A-46EE-95B6-AE81851DE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076700"/>
            <a:ext cx="2724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214"/>
                </a:solidFill>
              </a:defRPr>
            </a:pPr>
            <a:r>
              <a:rPr sz="2550" b="1">
                <a:solidFill>
                  <a:srgbClr val="101214"/>
                </a:solidFill>
              </a:rPr>
              <a:t>1944. ápr. 16.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167A9F-6196-4657-B514-5FABD9465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29150"/>
            <a:ext cx="2686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0363A"/>
                </a:solidFill>
              </a:defRPr>
            </a:pPr>
            <a:r>
              <a:rPr sz="1200" b="0">
                <a:solidFill>
                  <a:srgbClr val="30363A"/>
                </a:solidFill>
              </a:rPr>
              <a:t>A gettósítás kezdete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0B4B13C-5CEC-41D7-B3DA-C40769056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105400"/>
            <a:ext cx="26860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első gettók felállítása ezen a napon indult meg.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62360D-233C-4D18-B12D-6E8150F2B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4810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1C18A5-A5A0-4BA4-9D62-7D818FB2A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48100"/>
            <a:ext cx="3143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EB13DD6-8E5A-4932-9D38-21E44BB03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076700"/>
            <a:ext cx="2724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214"/>
                </a:solidFill>
              </a:defRPr>
            </a:pPr>
            <a:r>
              <a:rPr sz="2550" b="1">
                <a:solidFill>
                  <a:srgbClr val="101214"/>
                </a:solidFill>
              </a:rPr>
              <a:t>400 000+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048CF98-DE78-4F89-82A3-C55CDFA54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629150"/>
            <a:ext cx="2686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0363A"/>
                </a:solidFill>
              </a:defRPr>
            </a:pPr>
            <a:r>
              <a:rPr sz="1200" b="0">
                <a:solidFill>
                  <a:srgbClr val="30363A"/>
                </a:solidFill>
              </a:rPr>
              <a:t>Deportált magyar zsidó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E150578-781B-4DD0-BABE-1011260A5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5105400"/>
            <a:ext cx="26860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Néhány hét alatt hurcolták el őket Auschwitz-Birkenauba.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8B4FF2F-FC8F-4687-866E-22120E118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4810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7AB7858-4025-4641-9374-8F02E354D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48100"/>
            <a:ext cx="3143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6F5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2586C33-15DA-4203-B10E-7B691DD6A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076700"/>
            <a:ext cx="2724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214"/>
                </a:solidFill>
              </a:defRPr>
            </a:pPr>
            <a:r>
              <a:rPr sz="2550" b="1">
                <a:solidFill>
                  <a:srgbClr val="101214"/>
                </a:solidFill>
              </a:rPr>
              <a:t>1944 tavasza-nyara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7D6A461-C6F4-4CBD-B97E-3B3E967F5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29150"/>
            <a:ext cx="2686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0363A"/>
                </a:solidFill>
              </a:defRPr>
            </a:pPr>
            <a:r>
              <a:rPr sz="1200" b="0">
                <a:solidFill>
                  <a:srgbClr val="30363A"/>
                </a:solidFill>
              </a:rPr>
              <a:t>A tragédia fő időszaka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3AA30A9-024E-4CC6-975B-5924A4EB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105400"/>
            <a:ext cx="26860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 vidéki zsidóság döntő többségét ekkor pusztították el.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7319CE5-5FA6-4C6F-8591-EFA10C8AF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91048062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a29699541d463e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4E78AD-652F-4757-A6BF-29B4580DF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2353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3474B8-E5A8-4F9C-8163-211E6F50F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EC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097055-CA62-4D0B-908C-5C460BD4F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FADB4B-2D9D-4C8E-8E24-93DDC293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D3A529-12FF-466F-B960-42D974225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00B028-2BD2-4D58-AFB3-6B6C546AE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55FD41-70BC-4FB8-85D3-B840202B9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9791F5-190C-4B17-BBAA-C4EA1AB0F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CD3CA9-E883-4F8F-8096-ACE17526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1DDE5B-A618-4D5D-9175-51E4C0464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5098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5E8F62B-853F-4465-8608-AFD98C744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95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GYŐR 1944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CCB326-909B-4759-BDA5-AEC8AFE60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23850"/>
            <a:ext cx="990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04 / 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F2E70E-432D-431A-A56B-D12EE4A3A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8C9E6E-6383-4751-B2B5-FC7318038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429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19050">
            <a:solidFill>
              <a:srgbClr val="10121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9F5D76C-5EC2-4192-B846-E68406E77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7239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214"/>
                </a:solidFill>
              </a:defRPr>
            </a:pPr>
            <a:r>
              <a:rPr sz="3000" b="1">
                <a:solidFill>
                  <a:srgbClr val="101214"/>
                </a:solidFill>
              </a:rPr>
              <a:t>A győri deportálások menete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E3A936-CC2C-4026-B0BC-912D7EE5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28850"/>
            <a:ext cx="685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63A"/>
                </a:solidFill>
              </a:defRPr>
            </a:pPr>
            <a:r>
              <a:rPr sz="1425" b="0">
                <a:solidFill>
                  <a:srgbClr val="30363A"/>
                </a:solidFill>
              </a:rPr>
              <a:t>Győrben is hetek alatt jutott el a folyamat a gettósítástól a bevagonírozásig.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6A1EE8-1EBA-46AD-A19F-B300D68C7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69F332-DF58-4E81-A08E-C82A29DF7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C2E9254-0AB1-4576-9AA5-0378AF361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637659F-A039-401A-8097-3AA38DDC3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00525"/>
            <a:ext cx="571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62C16A8-03D2-48AF-928D-818BD1B92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4124325"/>
            <a:ext cx="571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76360E-8EB7-46B8-89E0-F26FD2DDE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57650"/>
            <a:ext cx="57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0123E97-070D-49D2-8C65-67F745DB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Május 13.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7C88FF-45B4-4CCF-80C0-03A7ED266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Elrendelték a gettósítást. 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következő napokban a győri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és környékbeli zsidókat 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szigeti gettóba zsúfolták.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9FFA0E-0FC7-4E0B-BD2B-6293EC24D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D77526B-86A9-4699-ADC8-7F56B2DB7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48EF0E6-8D22-463D-80B4-3DC31EEA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280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956F3F-E5EF-4259-BDCE-7708A965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6625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A9D11E-6AE6-4849-A237-A593B1E05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8075" y="41814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B10FC7-E93A-42BD-A3EF-47CC121FB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350" y="4162425"/>
            <a:ext cx="180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5A9167E-69D2-4705-B4FA-0DB041D6A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145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Június 6-7.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C8A97CC-68B9-4CDD-96C9-5769E02C4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185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gettóból a Budai úti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barakkokba terelték az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embereket, ahol megalázó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motozások és újabb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elkülönítés következett.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CFFE3B0-BC0F-4E04-9D9A-72BA14395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4BCE7DD-ADD1-44E8-B1E6-1BF0F0CD0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01DF7C7-72A6-4911-B59C-E86672258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59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2C4747B-0AE7-413E-90C9-57D1FBEE4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9775" y="4067175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1C56A26-AD5F-4680-B27B-5C872CF89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7400" y="4152900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A83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BA97252-B313-48A7-9A1A-29F5B9684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5025" y="4238625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6F5B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D8B9A5B-1C05-427C-A19C-8ADBC8802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46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Június 11. és 14.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E68EB80-1ED1-4861-8000-F52DFEA4F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győri és környékbeli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zsidókat marhavagonokba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zsúfolták, majd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Auschwitz-Birkenauba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deportálták.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3554F97-EE77-477C-8B47-2931421BC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608534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11e8e998434e46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6CCC075-5D8A-41CA-8715-83F84927E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2353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B040A9-CF0C-462B-81D9-29286A95D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EC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652E1D-CD5F-4A62-93F2-2DE0E2E92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5A3101-5CE4-4137-8E8F-C045DD7D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DF532F-F098-4A17-943F-DAE699572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028FCF5-784F-462D-88B5-7ECE7B553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2CA51D-DD2B-4E3A-9B6A-C90C9C123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7F60E4-EE3B-4378-965F-0CCB34766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4777DC-8F70-4257-84E7-42D41B12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C4D2C5B-2967-4DC3-97ED-8AB44633D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5098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BA3B52-D93E-48A0-A1E3-89BE30806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95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GYŐRI VONATKOZÁS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4CA172-C2F3-4E55-A060-1CEB96642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23850"/>
            <a:ext cx="990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05 / 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0DC2FC-F85A-4DD7-A365-902FE205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D8DFB8-C0A0-4115-9F7C-69B30640E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429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19050">
            <a:solidFill>
              <a:srgbClr val="10121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2D3C4CF-BB5D-4940-90FF-1ED271979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7239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214"/>
                </a:solidFill>
              </a:defRPr>
            </a:pPr>
            <a:r>
              <a:rPr sz="3000" b="1">
                <a:solidFill>
                  <a:srgbClr val="101214"/>
                </a:solidFill>
              </a:rPr>
              <a:t>Mit veszített el Győr?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760700-ADA3-47BC-B576-F700F79C2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28850"/>
            <a:ext cx="685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63A"/>
                </a:solidFill>
              </a:defRPr>
            </a:pPr>
            <a:r>
              <a:rPr sz="1425" b="0">
                <a:solidFill>
                  <a:srgbClr val="30363A"/>
                </a:solidFill>
              </a:rPr>
              <a:t>A holokauszt nemcsak emberéleteket pusztított el, hanem egy várost formáló közösséget is szétszakított.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FFA804-810A-4DA2-ABB4-4F5F313AE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57FE034-FA8D-42D8-AB30-002874F71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FB59D79-9B8D-4679-AE25-B907B61A9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4C324D-3956-4632-A8F5-0BFA9DD53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00525"/>
            <a:ext cx="571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040237-9A09-451B-8905-15D42CF9C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4124325"/>
            <a:ext cx="571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1A81D6A-3B78-49D0-993A-4AB78318A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57650"/>
            <a:ext cx="57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2EE5CB6-9E21-43C9-857D-C8F37D4FE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Élő közösség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39C6DBF-A8A3-476B-B264-35BAEE31C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győri zsidóság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évszázadokon át része volt 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város kereskedelmi, ipari,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kulturális és vallási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életének.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BD8716F-4C43-4361-99A6-BF23984CA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B69B00E-FDA7-4ED4-A69B-801D466AC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99650A2-7EBB-4F96-BC8A-6B2ADB0D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280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B3E1B99-056F-4362-8830-F0EEF48C8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6625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68F43D7-FA83-4829-A564-32788444E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8075" y="41814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DF553A-A04D-478E-AA3F-EF33BC968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350" y="4162425"/>
            <a:ext cx="180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526018F-C91D-4D3B-A0CF-3ED1D675D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145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Városi jelenlét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A5F7B5D-8BEB-4076-BE8A-9A3B5B895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185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zsinagóga, a temető, 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Menház és a családtörténetek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ma is jelzik, mennyire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mélyen beépült ez a közösség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Győr múltjába.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523B21A-C957-45C6-B696-341BC06D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56F5592-0E1A-4049-8DB6-032F132BF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ABA7CB7-E628-451A-9A51-9BA519CD8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59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AD82BFD-F24E-40E4-902A-816CF684A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9775" y="4067175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3425DB0-A0BE-4758-9C8F-DB474CAC6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7400" y="4152900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A83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48C3497-4342-486A-A440-31171F487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5025" y="4238625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6F5B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FE3C94B-2414-4885-8887-078EDA940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46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Pótolhatatlan veszteség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15B4019-546D-4AE2-8885-9B918E9D0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deportálásokkal nemcsak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emberek tűntek el, hanem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vállalkozások, hagyományok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és személyes sorsok egész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hálózata is.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6DBFD05-A68A-4863-8A72-3C62ED7A9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119432138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856bc826194a99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3DDD372-B81F-4685-B16B-E663563D9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3137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AD1217-93EC-49E9-A768-C2F2F5113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EC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50D911-8FE0-449A-AFDF-749E2FACF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8F8517-CEFB-48B0-B096-F924C44F2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E2389E-279C-4AA0-8831-4767FCF23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A201D9-0AF2-4889-A66D-8F9FAA6B4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F01199-8E39-4900-A555-FFEBBA60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8DB340-EBB3-4BE4-AD04-60B9A2E4C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AB0CFC-4370-4E66-B58B-850AB05E2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B65C2B-917B-4078-ADBC-D3E175778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5098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E7FAB4-EF3B-4DA5-9A5D-F2EF7AB29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95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GYŐRI ADATOK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7855C5-A68B-42B6-B8C9-FE2F49537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23850"/>
            <a:ext cx="990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06 / 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55E819-4C5A-4500-85D0-E205785D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6EFBE1-D64F-40C4-B527-83D26B0F2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429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19050">
            <a:solidFill>
              <a:srgbClr val="10121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61516C-A37E-4A9D-9630-591BFCD4F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66675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214"/>
                </a:solidFill>
              </a:defRPr>
            </a:pPr>
            <a:r>
              <a:rPr sz="3000" b="1">
                <a:solidFill>
                  <a:srgbClr val="101214"/>
                </a:solidFill>
              </a:rPr>
              <a:t>A veszteség számokban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78F5E3C-3FE3-41B4-8885-A856D64F8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28850"/>
            <a:ext cx="66675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63A"/>
                </a:solidFill>
              </a:defRPr>
            </a:pPr>
            <a:r>
              <a:rPr sz="1425" b="0">
                <a:solidFill>
                  <a:srgbClr val="30363A"/>
                </a:solidFill>
              </a:rPr>
              <a:t>A győri holokauszt mérlege a helyi közösség szinte teljes szétszakadását mutatja.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A15838-6454-4FDD-B5CB-49C691CE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4810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93F633F-F6D0-41F2-A684-080F786AD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48100"/>
            <a:ext cx="3143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510521-D8A3-4AF4-B42D-11B63FF09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076700"/>
            <a:ext cx="2724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214"/>
                </a:solidFill>
              </a:defRPr>
            </a:pPr>
            <a:r>
              <a:rPr sz="2550" b="1">
                <a:solidFill>
                  <a:srgbClr val="101214"/>
                </a:solidFill>
              </a:rPr>
              <a:t>5 904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DB5CCCD-102E-4BD4-9672-7EBC8BB4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629150"/>
            <a:ext cx="2686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0363A"/>
                </a:solidFill>
              </a:defRPr>
            </a:pPr>
            <a:r>
              <a:rPr sz="1200" b="0">
                <a:solidFill>
                  <a:srgbClr val="30363A"/>
                </a:solidFill>
              </a:rPr>
              <a:t>A győri zsidóság létszámának csúcsa 1920-ban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08726FE-0478-4F42-B73F-E800C64BF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5105400"/>
            <a:ext cx="26860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 város lakosságának körülbelül 12%-át adta a közösség.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D4D430C-BEE8-4879-B5D9-C3D1001AE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4810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110925-82E4-4EF4-BE6E-45127C21E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848100"/>
            <a:ext cx="3143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5DE97A-191E-40EF-A402-49B1D512D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076700"/>
            <a:ext cx="2724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214"/>
                </a:solidFill>
              </a:defRPr>
            </a:pPr>
            <a:r>
              <a:rPr sz="2550" b="1">
                <a:solidFill>
                  <a:srgbClr val="101214"/>
                </a:solidFill>
              </a:rPr>
              <a:t>5 000+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E2F4F6B-E748-4364-9627-865547933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629150"/>
            <a:ext cx="2686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0363A"/>
                </a:solidFill>
              </a:defRPr>
            </a:pPr>
            <a:r>
              <a:rPr sz="1200" b="0">
                <a:solidFill>
                  <a:srgbClr val="30363A"/>
                </a:solidFill>
              </a:rPr>
              <a:t>Elhurcolt győri és környékbeli zsidó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DFF09DA-F9A9-407A-BCDF-DB80D9623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5105400"/>
            <a:ext cx="26860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 megemlékezések több mint ötezer áldozatra utalnak.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4B26ABE-80D3-45C8-9048-A59AB7AEA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48100"/>
            <a:ext cx="3143250" cy="1657350"/>
          </a:xfrm>
          <a:prstGeom xmlns:a="http://schemas.openxmlformats.org/drawingml/2006/main" prst="roundRect">
            <a:avLst>
              <a:gd name="adj" fmla="val 4598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831245E-DEF9-48ED-BC42-5465CA6D1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848100"/>
            <a:ext cx="31432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6F5B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D6E42D4-2F84-48F1-8FC7-D93D44C29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076700"/>
            <a:ext cx="27241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01214"/>
                </a:solidFill>
              </a:defRPr>
            </a:pPr>
            <a:r>
              <a:rPr sz="2550" b="1">
                <a:solidFill>
                  <a:srgbClr val="101214"/>
                </a:solidFill>
              </a:rPr>
              <a:t>780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2BEF30D-BEBE-46C2-8784-BF91EC21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629150"/>
            <a:ext cx="26860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0363A"/>
                </a:solidFill>
              </a:defRPr>
            </a:pPr>
            <a:r>
              <a:rPr sz="1200" b="0">
                <a:solidFill>
                  <a:srgbClr val="30363A"/>
                </a:solidFill>
              </a:rPr>
              <a:t>Hazatérő túlélő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82C86D5-260D-4763-A8CA-D48D4E44B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105400"/>
            <a:ext cx="26860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 források szerint csak töredékük tért vissza.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8D0D64D-04E6-4F53-964E-CECABB332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66602746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9F5908-77ED-4802-B113-DC78853B313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531ad97df6494b"/>
          <a:srcRect xmlns:a="http://schemas.openxmlformats.org/drawingml/2006/main" l="0" t="21875" r="0" b="2187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36DEBC-C2A7-4B62-9638-78D64E830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8610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82353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1560A2-CDD6-4E5C-A721-ADF9A0CCB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0"/>
            <a:ext cx="3276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DECF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990D1E-2C9E-492A-BCB8-F98745BE7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0"/>
            <a:ext cx="9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FB171A-84E6-4334-A769-7B0EE133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181100"/>
            <a:ext cx="19050" cy="430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0F5F15-CE2C-49A5-A8DA-AA5AC14BD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1600200"/>
            <a:ext cx="190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D00970-9FDF-45B1-8F99-DAC85E022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019300"/>
            <a:ext cx="19050" cy="3467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D7B63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073120-19D6-48E6-8F1A-D3ACB6122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0287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EB6802-DB93-457D-BF75-FE1B7055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9850" y="14478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236CA2-C2AA-4E86-A9BC-8E2BE8D7A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1866900"/>
            <a:ext cx="20955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7A83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5B4075-8A61-47AB-8CDB-02A6F1A42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53100"/>
            <a:ext cx="2381250" cy="1333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65098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AA518F-4108-413D-BDDB-D0300376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40957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EMLÉKEZÉS MA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B16BD7-D788-4D74-96E0-BECF328C0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23850"/>
            <a:ext cx="9906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16B49"/>
                </a:solidFill>
              </a:defRPr>
            </a:pPr>
            <a:r>
              <a:rPr sz="975" b="1">
                <a:solidFill>
                  <a:srgbClr val="116B49"/>
                </a:solidFill>
              </a:rPr>
              <a:t>07 / 07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3D6476-8C6D-4883-A913-259F5CD8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4C8D58-D956-4833-8F61-E7AF85FF1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429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19050">
            <a:solidFill>
              <a:srgbClr val="10121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CACB8E-EA1D-44F3-864F-7A203D168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19150"/>
            <a:ext cx="7239000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1214"/>
                </a:solidFill>
              </a:defRPr>
            </a:pPr>
            <a:r>
              <a:rPr sz="3000" b="1">
                <a:solidFill>
                  <a:srgbClr val="101214"/>
                </a:solidFill>
              </a:rPr>
              <a:t>A győri emlékezet helyei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2D2310-CA73-448E-BFB8-878C5BF39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28850"/>
            <a:ext cx="685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30363A"/>
                </a:solidFill>
              </a:defRPr>
            </a:pPr>
            <a:r>
              <a:rPr sz="1425" b="0">
                <a:solidFill>
                  <a:srgbClr val="30363A"/>
                </a:solidFill>
              </a:rPr>
              <a:t>Győr ma is őrzi az áldozatok emlékét közösségi megemlékezésekkel és emlékhelyekkel.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457A07-FDEA-407A-B656-D033EB8CC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63672A-5802-4965-AB36-02453E388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111969-2CA7-4788-8B11-ADF054CD8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E0E785C-D28A-47D0-9D7A-DEA4BDC0B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00525"/>
            <a:ext cx="571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ACE77A9-391A-4C02-BB2C-60F265704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47775" y="4124325"/>
            <a:ext cx="571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D893C0-A297-444E-A178-9D3FAE11D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57650"/>
            <a:ext cx="57150" cy="2571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19A39DC-6548-4196-90BD-EA5988ED5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Győri zsinagóga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74F4235-6DBB-4776-B046-DD3CA870F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város egyik legfontosabb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emlékhelye, ahol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megemlékezések, kiállítások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és közösségi programok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kapnak helyet.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9A80156-9F81-4923-85E3-56AE3B89D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DD7ACE-9D9D-4610-B4B8-FB9217C08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325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68FBA0C-1679-4547-B60B-EB3B5C112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280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B49A6E7-3AD3-429A-8DB2-87F8CAE3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6625" y="40957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A39FC68-25F9-4D63-8191-778FB8664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8075" y="4181475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D8EAC17-E1EF-4D7C-963F-EC6DAEA37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350" y="4162425"/>
            <a:ext cx="18097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1214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FB02C5A-E517-4151-9C93-942E7B321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145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Temető és mártíremlék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802A091-142C-41C6-903E-2EA24CDC6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185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 Győr-szigeti zsidó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temetőben minden évben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főhajtással emlékeznek az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elhurcoltakra és a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meggyilkoltakra.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DEA3E39-FB28-48B3-A877-BA8889CAB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3384550" cy="1962150"/>
          </a:xfrm>
          <a:prstGeom xmlns:a="http://schemas.openxmlformats.org/drawingml/2006/main" prst="roundRect">
            <a:avLst>
              <a:gd name="adj" fmla="val 3883"/>
            </a:avLst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AA70179-F112-4A56-99E4-5115F5A7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6400" y="3695700"/>
            <a:ext cx="76200" cy="1962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7C47D"/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005F3B2-4E0A-4486-81A1-07D23CBF5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5950" y="39243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7F4ED">
              <a:alpha val="96078"/>
            </a:srgbClr>
          </a:solidFill>
          <a:ln xmlns:a="http://schemas.openxmlformats.org/drawingml/2006/main" w="11430">
            <a:solidFill>
              <a:srgbClr val="101214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FF6B8DD-FAB0-448D-8AFB-6EEAFB42A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9775" y="4067175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7C47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9F16DA6-4569-411C-8796-BF89FF29E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7400" y="4152900"/>
            <a:ext cx="247650" cy="1238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7A83D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3BC9F68-28FF-4047-8482-755A0ADC8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5025" y="4238625"/>
            <a:ext cx="190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6F5B"/>
          </a:solidFill>
          <a:ln xmlns:a="http://schemas.openxmlformats.org/drawingml/2006/main" w="9525">
            <a:solidFill>
              <a:srgbClr val="101214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9A6CA2D-CBD6-433E-B75D-8D78DC3E3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4600" y="3905250"/>
            <a:ext cx="23558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16B49"/>
                </a:solidFill>
              </a:defRPr>
            </a:pPr>
            <a:r>
              <a:rPr sz="1125" b="1">
                <a:solidFill>
                  <a:srgbClr val="116B49"/>
                </a:solidFill>
              </a:rPr>
              <a:t>Budai úti emléktábla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7A1911D-E338-4AEA-A888-3FD6BB6EE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5000" y="4514850"/>
            <a:ext cx="2927350" cy="933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Az egykori barakkok helyén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álló tábla arra emlékeztet,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hogy a tragédia helyi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történet is. Üzenete ma is</a:t>
            </a:r>
          </a:p>
          <a:p xmlns:a="http://schemas.openxmlformats.org/drawingml/2006/main">
            <a:pPr algn="l">
              <a:defRPr sz="1200" b="0">
                <a:solidFill>
                  <a:srgbClr val="101214"/>
                </a:solidFill>
              </a:defRPr>
            </a:pPr>
            <a:r>
              <a:rPr sz="1200" b="0">
                <a:solidFill>
                  <a:srgbClr val="101214"/>
                </a:solidFill>
              </a:rPr>
              <a:t>ugyanaz: soha többé.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ED0C8EF-490E-4FD1-A0BD-C5EABBF2B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3345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87076"/>
                </a:solidFill>
              </a:defRPr>
            </a:pPr>
            <a:r>
              <a:rPr sz="750" b="0">
                <a:solidFill>
                  <a:srgbClr val="687076"/>
                </a:solidFill>
              </a:rPr>
              <a:t>Az emlékezés a nevek, a sorsok és az emberi méltóság megőrzése.</a:t>
            </a:r>
          </a:p>
        </p:txBody>
      </p:sp>
    </p:spTree>
    <p:extLst>
      <p:ext uri="{BB962C8B-B14F-4D97-AF65-F5344CB8AC3E}">
        <p14:creationId xmlns:p14="http://schemas.microsoft.com/office/powerpoint/2010/main" val="14744187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2026-05-04T06:15:13.8480000Z</dcterms:created>
  <dcterms:modified xsi:type="dcterms:W3CDTF">2026-05-04T06:15:13.8480000Z</dcterms:modified>
</coreProperties>
</file>