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Bricolage Grotesque Extra Bold"/>
      <p:regular r:id="rId17"/>
    </p:embeddedFont>
    <p:embeddedFont>
      <p:font typeface="Montserrat"/>
      <p:regular r:id="rId18"/>
    </p:embeddedFont>
    <p:embeddedFont>
      <p:font typeface="Montserrat"/>
      <p:regular r:id="rId19"/>
    </p:embeddedFont>
    <p:embeddedFont>
      <p:font typeface="Montserrat"/>
      <p:regular r:id="rId20"/>
    </p:embeddedFont>
    <p:embeddedFont>
      <p:font typeface="Montserrat"/>
      <p:regular r:id="rId2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image" Target="../media/image-8-8.png"/><Relationship Id="rId9" Type="http://schemas.openxmlformats.org/officeDocument/2006/relationships/image" Target="../media/image-8-9.svg"/><Relationship Id="rId10" Type="http://schemas.openxmlformats.org/officeDocument/2006/relationships/slideLayout" Target="../slideLayouts/slideLayout9.xml"/><Relationship Id="rId11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4.png"/><Relationship Id="rId5" Type="http://schemas.openxmlformats.org/officeDocument/2006/relationships/image" Target="../media/image-9-5.svg"/><Relationship Id="rId6" Type="http://schemas.openxmlformats.org/officeDocument/2006/relationships/image" Target="../media/image-9-6.png"/><Relationship Id="rId7" Type="http://schemas.openxmlformats.org/officeDocument/2006/relationships/image" Target="../media/image-9-7.svg"/><Relationship Id="rId8" Type="http://schemas.openxmlformats.org/officeDocument/2006/relationships/image" Target="../media/image-9-8.png"/><Relationship Id="rId9" Type="http://schemas.openxmlformats.org/officeDocument/2006/relationships/image" Target="../media/image-9-9.svg"/><Relationship Id="rId10" Type="http://schemas.openxmlformats.org/officeDocument/2006/relationships/image" Target="../media/image-9-10.png"/><Relationship Id="rId11" Type="http://schemas.openxmlformats.org/officeDocument/2006/relationships/image" Target="../media/image-9-11.svg"/><Relationship Id="rId12" Type="http://schemas.openxmlformats.org/officeDocument/2006/relationships/slideLayout" Target="../slideLayouts/slideLayout10.xml"/><Relationship Id="rId1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760720" cy="8229600"/>
          </a:xfrm>
          <a:prstGeom prst="rect">
            <a:avLst/>
          </a:prstGeom>
          <a:solidFill>
            <a:srgbClr val="282D5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467" y="406718"/>
            <a:ext cx="4943951" cy="74160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80190" y="322742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Vegetable Risotto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6280190" y="427636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warm, hearty dish packed with fresh vegetables — learn how to make it step by step, from washing the rice to the final garnish.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760720" cy="8229600"/>
          </a:xfrm>
          <a:prstGeom prst="rect">
            <a:avLst/>
          </a:prstGeom>
          <a:solidFill>
            <a:srgbClr val="282D5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467" y="406718"/>
            <a:ext cx="4943951" cy="74160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80190" y="252376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Enjoy Your Risotto!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6280190" y="3572708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Well done — your vegetable risotto is ready to serve! 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🎉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With a little patience and fresh ingredients, this dish is both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nutritious and delicious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Share it with friends and family, or enjoy it as a satisfying meal on its own.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6280190" y="5279469"/>
            <a:ext cx="1577816" cy="426244"/>
          </a:xfrm>
          <a:prstGeom prst="roundRect">
            <a:avLst>
              <a:gd name="adj" fmla="val 17880"/>
            </a:avLst>
          </a:prstGeom>
          <a:solidFill>
            <a:srgbClr val="3E0845"/>
          </a:solidFill>
          <a:ln/>
        </p:spPr>
      </p:sp>
      <p:sp>
        <p:nvSpPr>
          <p:cNvPr id="7" name="Text 4"/>
          <p:cNvSpPr/>
          <p:nvPr/>
        </p:nvSpPr>
        <p:spPr>
          <a:xfrm>
            <a:off x="6416278" y="5347454"/>
            <a:ext cx="1305639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BON APPÉTIT!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760720" cy="8229600"/>
          </a:xfrm>
          <a:prstGeom prst="rect">
            <a:avLst/>
          </a:prstGeom>
          <a:solidFill>
            <a:srgbClr val="282D5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81" y="404217"/>
            <a:ext cx="4947285" cy="74210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67807" y="693182"/>
            <a:ext cx="5582007" cy="697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What You'll Need</a:t>
            </a:r>
            <a:endParaRPr lang="en-US" sz="4350" dirty="0"/>
          </a:p>
        </p:txBody>
      </p:sp>
      <p:sp>
        <p:nvSpPr>
          <p:cNvPr id="5" name="Shape 2"/>
          <p:cNvSpPr/>
          <p:nvPr/>
        </p:nvSpPr>
        <p:spPr>
          <a:xfrm>
            <a:off x="6267807" y="1720572"/>
            <a:ext cx="7581186" cy="1289090"/>
          </a:xfrm>
          <a:prstGeom prst="roundRect">
            <a:avLst>
              <a:gd name="adj" fmla="val 7275"/>
            </a:avLst>
          </a:prstGeom>
          <a:solidFill>
            <a:srgbClr val="282D5E"/>
          </a:solidFill>
          <a:ln/>
        </p:spPr>
      </p:sp>
      <p:sp>
        <p:nvSpPr>
          <p:cNvPr id="6" name="Text 3"/>
          <p:cNvSpPr/>
          <p:nvPr/>
        </p:nvSpPr>
        <p:spPr>
          <a:xfrm>
            <a:off x="6491049" y="1943814"/>
            <a:ext cx="2790944" cy="356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🌾</a:t>
            </a:r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 Rice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6491049" y="2432090"/>
            <a:ext cx="71347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Rinse thoroughly in cold water before cooking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267807" y="3229451"/>
            <a:ext cx="7581186" cy="1289090"/>
          </a:xfrm>
          <a:prstGeom prst="roundRect">
            <a:avLst>
              <a:gd name="adj" fmla="val 7275"/>
            </a:avLst>
          </a:prstGeom>
          <a:solidFill>
            <a:srgbClr val="282D5E"/>
          </a:solidFill>
          <a:ln/>
        </p:spPr>
      </p:sp>
      <p:sp>
        <p:nvSpPr>
          <p:cNvPr id="9" name="Text 6"/>
          <p:cNvSpPr/>
          <p:nvPr/>
        </p:nvSpPr>
        <p:spPr>
          <a:xfrm>
            <a:off x="6491049" y="3452693"/>
            <a:ext cx="2790944" cy="356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🥕</a:t>
            </a:r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 Carrot</a:t>
            </a:r>
            <a:endParaRPr lang="en-US" sz="2150" dirty="0"/>
          </a:p>
        </p:txBody>
      </p:sp>
      <p:sp>
        <p:nvSpPr>
          <p:cNvPr id="10" name="Text 7"/>
          <p:cNvSpPr/>
          <p:nvPr/>
        </p:nvSpPr>
        <p:spPr>
          <a:xfrm>
            <a:off x="6491049" y="3940969"/>
            <a:ext cx="71347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Peeled and cut into small, even pieces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6267807" y="4738330"/>
            <a:ext cx="7581186" cy="1289090"/>
          </a:xfrm>
          <a:prstGeom prst="roundRect">
            <a:avLst>
              <a:gd name="adj" fmla="val 7275"/>
            </a:avLst>
          </a:prstGeom>
          <a:solidFill>
            <a:srgbClr val="282D5E"/>
          </a:solidFill>
          <a:ln/>
        </p:spPr>
      </p:sp>
      <p:sp>
        <p:nvSpPr>
          <p:cNvPr id="12" name="Text 9"/>
          <p:cNvSpPr/>
          <p:nvPr/>
        </p:nvSpPr>
        <p:spPr>
          <a:xfrm>
            <a:off x="6491049" y="4961573"/>
            <a:ext cx="2790944" cy="356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🧅</a:t>
            </a:r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 Onion</a:t>
            </a:r>
            <a:endParaRPr lang="en-US" sz="2150" dirty="0"/>
          </a:p>
        </p:txBody>
      </p:sp>
      <p:sp>
        <p:nvSpPr>
          <p:cNvPr id="13" name="Text 10"/>
          <p:cNvSpPr/>
          <p:nvPr/>
        </p:nvSpPr>
        <p:spPr>
          <a:xfrm>
            <a:off x="6491049" y="5449848"/>
            <a:ext cx="71347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Peeled and finely chopped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6267807" y="6247209"/>
            <a:ext cx="7581186" cy="1289090"/>
          </a:xfrm>
          <a:prstGeom prst="roundRect">
            <a:avLst>
              <a:gd name="adj" fmla="val 7275"/>
            </a:avLst>
          </a:prstGeom>
          <a:solidFill>
            <a:srgbClr val="282D5E"/>
          </a:solidFill>
          <a:ln/>
        </p:spPr>
      </p:sp>
      <p:sp>
        <p:nvSpPr>
          <p:cNvPr id="15" name="Text 12"/>
          <p:cNvSpPr/>
          <p:nvPr/>
        </p:nvSpPr>
        <p:spPr>
          <a:xfrm>
            <a:off x="6491049" y="6470452"/>
            <a:ext cx="2790944" cy="356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🫛</a:t>
            </a:r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 Peas</a:t>
            </a:r>
            <a:endParaRPr lang="en-US" sz="2150" dirty="0"/>
          </a:p>
        </p:txBody>
      </p:sp>
      <p:sp>
        <p:nvSpPr>
          <p:cNvPr id="16" name="Text 13"/>
          <p:cNvSpPr/>
          <p:nvPr/>
        </p:nvSpPr>
        <p:spPr>
          <a:xfrm>
            <a:off x="6491049" y="6958727"/>
            <a:ext cx="71347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Fresh or frozen — both work great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32535"/>
            <a:ext cx="901386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Step 1 — Prepare the Ingredients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536627"/>
            <a:ext cx="4205168" cy="4205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59981" y="2636401"/>
            <a:ext cx="290572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Start with the basics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5559981" y="3217545"/>
            <a:ext cx="82841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anything goes into the pan, preparation is key.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5559981" y="3784521"/>
            <a:ext cx="8284131" cy="1247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Wash the rice in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cold water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until the water runs clear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Peel and cut the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carrot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into small, even pieces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Peel and finely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chop the onion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559981" y="5286970"/>
            <a:ext cx="8284131" cy="1326713"/>
          </a:xfrm>
          <a:prstGeom prst="roundRect">
            <a:avLst>
              <a:gd name="adj" fmla="val 7181"/>
            </a:avLst>
          </a:prstGeom>
          <a:solidFill>
            <a:srgbClr val="022349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795" y="5631061"/>
            <a:ext cx="283488" cy="22681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297097" y="5570458"/>
            <a:ext cx="732020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Clean, well-prepped ingredients make cooking smoother and the final dish more flavorful.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32535"/>
            <a:ext cx="841343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Step 2 — Sauté the Vegetables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333750"/>
            <a:ext cx="287285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Build the flavor base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914894"/>
            <a:ext cx="82841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Cooking the vegetables in oil creates a rich, aromatic foundation for the risotto.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844772"/>
            <a:ext cx="8284131" cy="1247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Font typeface="+mj-lt"/>
              <a:buAutoNum type="arabicPeriod" startAt="1"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Heat oil in a frying pan over medium heat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Font typeface="+mj-lt"/>
              <a:buAutoNum type="arabicPeriod" startAt="2"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 the chopped onion — cook for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about 2 minutes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until softened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Font typeface="+mj-lt"/>
              <a:buAutoNum type="arabicPeriod" startAt="3"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 the carrot and peas — cook for another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minutes</a:t>
            </a:r>
            <a:endParaRPr lang="en-US" sz="17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38943" y="2536627"/>
            <a:ext cx="4205168" cy="42051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0"/>
            <a:ext cx="5760720" cy="8229600"/>
          </a:xfrm>
          <a:prstGeom prst="rect">
            <a:avLst/>
          </a:prstGeom>
          <a:solidFill>
            <a:srgbClr val="282D5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72982" y="406718"/>
            <a:ext cx="4943951" cy="74160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2864525"/>
            <a:ext cx="601503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Step 3 — Add the Rice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793790" y="3913465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Once the vegetables are softened and fragrant, add the washed rice directly into the pan.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Mix everything together well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so the rice is evenly coated with the oil and gets to know the vegetables before the liquid is added.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32535"/>
            <a:ext cx="789634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Step 4 — Cook Low and Slow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536627"/>
            <a:ext cx="4205168" cy="4205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59981" y="2636401"/>
            <a:ext cx="433197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Patience makes perfect risotto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5559981" y="3217545"/>
            <a:ext cx="82841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Pour in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water or vegetable broth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to cover the rice and vegetables.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5559981" y="3784521"/>
            <a:ext cx="8284131" cy="1247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Cook on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 heat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for 15–20 minutes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Stir occasionally to prevent sticking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rice is ready when it is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soft and creamy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559981" y="5286970"/>
            <a:ext cx="8284131" cy="1326713"/>
          </a:xfrm>
          <a:prstGeom prst="roundRect">
            <a:avLst>
              <a:gd name="adj" fmla="val 7181"/>
            </a:avLst>
          </a:prstGeom>
          <a:solidFill>
            <a:srgbClr val="183A13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795" y="5631061"/>
            <a:ext cx="283488" cy="22681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297097" y="5570458"/>
            <a:ext cx="732020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Tip: Vegetable broth adds much more depth of flavor than plain water!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32535"/>
            <a:ext cx="689848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Step 5 — Season to Taste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15201"/>
            <a:ext cx="475845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Simple seasoning goes a long way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096345"/>
            <a:ext cx="82841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Once the rice is cooked through, it's time to season and finish the dish.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663321"/>
            <a:ext cx="8284131" cy="1247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salt and pepper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to taste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Give the risotto one final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good stir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to bring everything together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Serve immediately while it is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hot and fresh</a:t>
            </a:r>
            <a:endParaRPr lang="en-US" sz="17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38943" y="2536627"/>
            <a:ext cx="4205168" cy="42051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0"/>
            <a:ext cx="5760720" cy="8229600"/>
          </a:xfrm>
          <a:prstGeom prst="rect">
            <a:avLst/>
          </a:prstGeom>
          <a:solidFill>
            <a:srgbClr val="282D5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51075" y="371832"/>
            <a:ext cx="4990624" cy="7485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0197" y="532328"/>
            <a:ext cx="5760125" cy="553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350"/>
              </a:lnSpc>
              <a:buNone/>
            </a:pPr>
            <a:r>
              <a:rPr lang="en-US" sz="3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Step 6 — The Final Garnish</a:t>
            </a:r>
            <a:endParaRPr lang="en-US" sz="3450" dirty="0"/>
          </a:p>
        </p:txBody>
      </p:sp>
      <p:sp>
        <p:nvSpPr>
          <p:cNvPr id="5" name="Text 2"/>
          <p:cNvSpPr/>
          <p:nvPr/>
        </p:nvSpPr>
        <p:spPr>
          <a:xfrm>
            <a:off x="620197" y="1293733"/>
            <a:ext cx="7903607" cy="504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Presentation matters! Before serving, top your risotto with these finishing touches to add color, texture, and extra nutrition.</a:t>
            </a:r>
            <a:endParaRPr lang="en-US" sz="13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0197" y="1954292"/>
            <a:ext cx="442913" cy="44291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20197" y="2570202"/>
            <a:ext cx="2215039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Broccoli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620197" y="2930009"/>
            <a:ext cx="7903607" cy="252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Adds a vibrant green color and a hearty bite</a:t>
            </a:r>
            <a:endParaRPr lang="en-US" sz="13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0197" y="3459242"/>
            <a:ext cx="442913" cy="44291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0197" y="4075152"/>
            <a:ext cx="2215039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French Beans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620197" y="4434959"/>
            <a:ext cx="7903607" cy="252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Tender and fresh, a perfect finishing touch</a:t>
            </a:r>
            <a:endParaRPr lang="en-US" sz="13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0197" y="4964192"/>
            <a:ext cx="442913" cy="44291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20197" y="5580102"/>
            <a:ext cx="2215039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Grated Cheese</a:t>
            </a:r>
            <a:endParaRPr lang="en-US" sz="1700" dirty="0"/>
          </a:p>
        </p:txBody>
      </p:sp>
      <p:sp>
        <p:nvSpPr>
          <p:cNvPr id="14" name="Text 8"/>
          <p:cNvSpPr/>
          <p:nvPr/>
        </p:nvSpPr>
        <p:spPr>
          <a:xfrm>
            <a:off x="620197" y="5939909"/>
            <a:ext cx="7903607" cy="252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Melts beautifully and adds rich, savory flavor</a:t>
            </a:r>
            <a:endParaRPr lang="en-US" sz="13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0197" y="6469142"/>
            <a:ext cx="442913" cy="44291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20197" y="7085052"/>
            <a:ext cx="2215039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Bean Sprouts</a:t>
            </a:r>
            <a:endParaRPr lang="en-US" sz="1700" dirty="0"/>
          </a:p>
        </p:txBody>
      </p:sp>
      <p:sp>
        <p:nvSpPr>
          <p:cNvPr id="17" name="Text 10"/>
          <p:cNvSpPr/>
          <p:nvPr/>
        </p:nvSpPr>
        <p:spPr>
          <a:xfrm>
            <a:off x="620197" y="7444859"/>
            <a:ext cx="7903607" cy="252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Light and crunchy — a fresh, healthy contrast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55821"/>
            <a:ext cx="742628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The Full Recipe at a Glance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2625" y="2018228"/>
            <a:ext cx="12625030" cy="4737497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84546" y="3224954"/>
            <a:ext cx="652135" cy="65213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1203535" y="5605654"/>
            <a:ext cx="1904234" cy="366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Season</a:t>
            </a:r>
            <a:endParaRPr lang="en-US" sz="230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97120" y="3226177"/>
            <a:ext cx="652135" cy="652135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803678" y="5605654"/>
            <a:ext cx="1904234" cy="366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Simmer</a:t>
            </a:r>
            <a:endParaRPr lang="en-US" sz="230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10307" y="3226177"/>
            <a:ext cx="652135" cy="652135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416864" y="5605654"/>
            <a:ext cx="1904234" cy="366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Add Rice</a:t>
            </a:r>
            <a:endParaRPr lang="en-US" sz="2300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23493" y="3226177"/>
            <a:ext cx="652135" cy="652135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4030050" y="5605654"/>
            <a:ext cx="1904234" cy="366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Sauté</a:t>
            </a:r>
            <a:endParaRPr lang="en-US" sz="2300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23636" y="3226177"/>
            <a:ext cx="652135" cy="652135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1591065" y="5605654"/>
            <a:ext cx="1904234" cy="366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Prep</a:t>
            </a:r>
            <a:endParaRPr lang="en-US" sz="2300" dirty="0"/>
          </a:p>
        </p:txBody>
      </p:sp>
      <p:sp>
        <p:nvSpPr>
          <p:cNvPr id="14" name="Text 6"/>
          <p:cNvSpPr/>
          <p:nvPr/>
        </p:nvSpPr>
        <p:spPr>
          <a:xfrm>
            <a:off x="793790" y="701087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Follow these six simple steps and you'll have a delicious, colorful vegetable risotto ready to enjoy every time.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2026-04-16T16:46:18Z</dcterms:created>
  <dcterms:modified xsi:type="dcterms:W3CDTF">2026-04-16T16:46:18Z</dcterms:modified>
</cp:coreProperties>
</file>