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8" r:id="rId9"/>
  </p:sldIdLst>
  <p:sldSz cx="12188825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orient="horz" pos="432">
          <p15:clr>
            <a:srgbClr val="A4A3A4"/>
          </p15:clr>
        </p15:guide>
        <p15:guide id="4" orient="horz" pos="3072">
          <p15:clr>
            <a:srgbClr val="A4A3A4"/>
          </p15:clr>
        </p15:guide>
        <p15:guide id="5" orient="horz" pos="3408">
          <p15:clr>
            <a:srgbClr val="A4A3A4"/>
          </p15:clr>
        </p15:guide>
        <p15:guide id="6" pos="3839">
          <p15:clr>
            <a:srgbClr val="A4A3A4"/>
          </p15:clr>
        </p15:guide>
        <p15:guide id="7" pos="383">
          <p15:clr>
            <a:srgbClr val="A4A3A4"/>
          </p15:clr>
        </p15:guide>
        <p15:guide id="8" pos="7295">
          <p15:clr>
            <a:srgbClr val="A4A3A4"/>
          </p15:clr>
        </p15:guide>
        <p15:guide id="9" pos="815">
          <p15:clr>
            <a:srgbClr val="A4A3A4"/>
          </p15:clr>
        </p15:guide>
        <p15:guide id="10" pos="2879">
          <p15:clr>
            <a:srgbClr val="A4A3A4"/>
          </p15:clr>
        </p15:guide>
        <p15:guide id="11" pos="30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78" d="100"/>
          <a:sy n="78" d="100"/>
        </p:scale>
        <p:origin x="878" y="43"/>
      </p:cViewPr>
      <p:guideLst>
        <p:guide orient="horz" pos="2160"/>
        <p:guide orient="horz" pos="3888"/>
        <p:guide orient="horz" pos="432"/>
        <p:guide orient="horz" pos="3072"/>
        <p:guide orient="horz" pos="3408"/>
        <p:guide pos="3839"/>
        <p:guide pos="383"/>
        <p:guide pos="7295"/>
        <p:guide pos="815"/>
        <p:guide pos="2879"/>
        <p:guide pos="307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7" d="100"/>
          <a:sy n="87" d="100"/>
        </p:scale>
        <p:origin x="3012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4BCC8CA-218A-47C4-A5B7-3C2EC8DF61CF}" type="datetime1">
              <a:rPr lang="hu-HU" smtClean="0"/>
              <a:t>2026. 04. 18.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8ED8CD-4E4C-49AC-BDC6-2963BA49E54F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4179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2CE0D91-4262-4533-939E-892DB2D93AD0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FB91549-43BF-425A-AF25-75262019208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2392864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B91549-43BF-425A-AF25-75262019208C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3178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B91549-43BF-425A-AF25-75262019208C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31171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hu-HU" smtClean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10792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hu-HU" smtClean="0"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87636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hu-HU" smtClean="0"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8782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948F8-2B8A-56C9-8F2C-8D24C7439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8B76C3B7-C2A2-F37D-2CE6-75FCFE3C9F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292C379-6DC0-E7EE-1483-AD82EBE192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ED2D067-991E-71B0-C850-2C1575E358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53922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1ABEA-3BC7-7774-7FB8-7985CBCCB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878CE928-451C-7421-FF74-9092642940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506312F-E03D-331C-BC95-9736B58E2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7DC6D90-C89C-C591-F814-7152EBEB6B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hu-HU" smtClean="0"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83148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 3"/>
          <p:cNvGrpSpPr/>
          <p:nvPr/>
        </p:nvGrpSpPr>
        <p:grpSpPr>
          <a:xfrm>
            <a:off x="31542" y="-1"/>
            <a:ext cx="12190413" cy="6858001"/>
            <a:chOff x="-1588" y="0"/>
            <a:chExt cx="12190413" cy="6858001"/>
          </a:xfrm>
        </p:grpSpPr>
        <p:sp>
          <p:nvSpPr>
            <p:cNvPr id="11" name="Téglalap 10"/>
            <p:cNvSpPr/>
            <p:nvPr/>
          </p:nvSpPr>
          <p:spPr>
            <a:xfrm>
              <a:off x="-1588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pic>
          <p:nvPicPr>
            <p:cNvPr id="5" name="Kép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3625" y="0"/>
              <a:ext cx="7315200" cy="6858001"/>
            </a:xfrm>
            <a:prstGeom prst="rect">
              <a:avLst/>
            </a:prstGeom>
          </p:spPr>
        </p:pic>
      </p:grp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08013" y="609600"/>
            <a:ext cx="3962400" cy="4724399"/>
          </a:xfrm>
        </p:spPr>
        <p:txBody>
          <a:bodyPr rtlCol="0">
            <a:normAutofit/>
          </a:bodyPr>
          <a:lstStyle>
            <a:lvl1pPr>
              <a:defRPr sz="48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hu-HU" noProof="0"/>
              <a:t>Kattintson ide az alcím mintájának szerkesztéséhez</a:t>
            </a:r>
            <a:endParaRPr lang="hu-HU" noProof="0" dirty="0"/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F76E04D5-A98A-45B5-89F5-F8F61705ACC7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1"/>
          </p:nvPr>
        </p:nvSpPr>
        <p:spPr bwMode="ltGray"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 bwMode="ltGray"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A3F31473-23EB-4724-8B59-FE6D21D89FA4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78942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E48007-6D0D-4074-B52B-1F6FF0E06415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89343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10285412" y="685800"/>
            <a:ext cx="1295401" cy="5486400"/>
          </a:xfrm>
        </p:spPr>
        <p:txBody>
          <a:bodyPr vert="eaVert"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685800"/>
            <a:ext cx="9474253" cy="5486400"/>
          </a:xfrm>
        </p:spPr>
        <p:txBody>
          <a:bodyPr vert="eaVert" rtlCol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2499D7-895C-44F6-BDB3-47441DFA6E04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87056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7" name="Tartalom helye 2"/>
          <p:cNvSpPr>
            <a:spLocks noGrp="1"/>
          </p:cNvSpPr>
          <p:nvPr>
            <p:ph idx="13" hasCustomPrompt="1"/>
          </p:nvPr>
        </p:nvSpPr>
        <p:spPr>
          <a:xfrm>
            <a:off x="1293812" y="685801"/>
            <a:ext cx="10287000" cy="4190999"/>
          </a:xfrm>
        </p:spPr>
        <p:txBody>
          <a:bodyPr rtlCol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DD5A91-A12C-489F-8E36-A3F3A97BECFB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24241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8013" y="2514600"/>
            <a:ext cx="8229599" cy="2819400"/>
          </a:xfrm>
        </p:spPr>
        <p:txBody>
          <a:bodyPr rtlCol="0" anchor="b">
            <a:normAutofit/>
          </a:bodyPr>
          <a:lstStyle>
            <a:lvl1pPr algn="l">
              <a:defRPr sz="4800" b="0" cap="none" baseline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6425" y="5410200"/>
            <a:ext cx="8231187" cy="762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ADA0B3-0E77-4D30-AB57-0D492CA8E787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50470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 hasCustomPrompt="1"/>
          </p:nvPr>
        </p:nvSpPr>
        <p:spPr>
          <a:xfrm>
            <a:off x="1293813" y="685800"/>
            <a:ext cx="5029200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 hasCustomPrompt="1"/>
          </p:nvPr>
        </p:nvSpPr>
        <p:spPr>
          <a:xfrm>
            <a:off x="6551614" y="685800"/>
            <a:ext cx="5029199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C3BF19-0525-49D1-A264-485EA510347F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12207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93664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 hasCustomPrompt="1"/>
          </p:nvPr>
        </p:nvSpPr>
        <p:spPr>
          <a:xfrm>
            <a:off x="1293664" y="17526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551613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 hasCustomPrompt="1"/>
          </p:nvPr>
        </p:nvSpPr>
        <p:spPr>
          <a:xfrm>
            <a:off x="6550025" y="17526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DEACA4-5B62-42AA-8069-8A8622A64524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56480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73BFD0-B624-4FE5-8AA9-15F4F177EC16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08236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80FF1D-3EEE-407C-92B5-6021B9CA7C26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4484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648200"/>
          </a:xfrm>
        </p:spPr>
        <p:txBody>
          <a:bodyPr rtlCol="0" anchor="b">
            <a:noAutofit/>
          </a:bodyPr>
          <a:lstStyle>
            <a:lvl1pPr algn="l">
              <a:defRPr sz="36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 hasCustomPrompt="1"/>
          </p:nvPr>
        </p:nvSpPr>
        <p:spPr>
          <a:xfrm>
            <a:off x="4875212" y="685800"/>
            <a:ext cx="6704171" cy="54864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4946C2-A581-4D70-B194-4D396D544B5D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5069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648200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3" name="Kép helyőrzője 2" descr="Üres helyőrző kép hozzáadásához. Kattintson a helyőrzőre, és jelölje ki a hozzáadni kívánt képet"/>
          <p:cNvSpPr>
            <a:spLocks noGrp="1"/>
          </p:cNvSpPr>
          <p:nvPr>
            <p:ph type="pic" idx="1"/>
          </p:nvPr>
        </p:nvSpPr>
        <p:spPr>
          <a:xfrm>
            <a:off x="4875213" y="685800"/>
            <a:ext cx="6705600" cy="5486400"/>
          </a:xfrm>
          <a:ln w="63500">
            <a:solidFill>
              <a:schemeClr val="bg1"/>
            </a:solidFill>
            <a:miter lim="800000"/>
          </a:ln>
        </p:spPr>
        <p:txBody>
          <a:bodyPr rtlCol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D12D57-4ADF-46D6-9636-5A99B57CFB70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62742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-1588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10287000" cy="419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hu-HU" noProof="0" dirty="0"/>
              <a:t>Mintacím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05907A94-AB7B-4A3E-A43A-5EC8C9448C62}" type="datetime1">
              <a:rPr lang="hu-HU" noProof="0" smtClean="0"/>
              <a:t>2026. 04. 18.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A3F31473-23EB-4724-8B59-FE6D21D89FA4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84353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5950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orbe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80744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479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328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16936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358134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89756" y="609601"/>
            <a:ext cx="3384376" cy="3323456"/>
          </a:xfrm>
        </p:spPr>
        <p:txBody>
          <a:bodyPr rtlCol="0">
            <a:normAutofit/>
          </a:bodyPr>
          <a:lstStyle/>
          <a:p>
            <a:pPr algn="ctr" rtl="0"/>
            <a:r>
              <a:rPr lang="hu-HU" sz="4000" dirty="0" err="1"/>
              <a:t>Influenszerek</a:t>
            </a:r>
            <a:r>
              <a:rPr lang="hu-HU" sz="4000" dirty="0"/>
              <a:t> a </a:t>
            </a:r>
            <a:br>
              <a:rPr lang="hu-HU" sz="4000" dirty="0"/>
            </a:br>
            <a:r>
              <a:rPr lang="hu-HU" sz="4000" dirty="0"/>
              <a:t>vendéglátás-</a:t>
            </a:r>
            <a:br>
              <a:rPr lang="hu-HU" sz="4000" dirty="0"/>
            </a:br>
            <a:r>
              <a:rPr lang="hu-HU" sz="4000" dirty="0" err="1"/>
              <a:t>ban</a:t>
            </a:r>
            <a:endParaRPr lang="hu-HU" sz="4000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B6F861B-A0A3-10CD-6C3B-0C9D644CB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841" y="0"/>
            <a:ext cx="5248803" cy="697463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92F5DAB-2694-D4AB-D460-F5B0B9592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0657" y="0"/>
            <a:ext cx="4649755" cy="697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3"/>
          </p:nvPr>
        </p:nvSpPr>
        <p:spPr>
          <a:xfrm>
            <a:off x="1293812" y="685801"/>
            <a:ext cx="10287000" cy="5767535"/>
          </a:xfrm>
        </p:spPr>
        <p:txBody>
          <a:bodyPr rtlCol="0">
            <a:normAutofit/>
          </a:bodyPr>
          <a:lstStyle/>
          <a:p>
            <a:pPr>
              <a:buNone/>
            </a:pPr>
            <a:r>
              <a:rPr lang="hu-HU" b="1" dirty="0">
                <a:solidFill>
                  <a:srgbClr val="FF0000"/>
                </a:solidFill>
              </a:rPr>
              <a:t>1. </a:t>
            </a:r>
            <a:r>
              <a:rPr lang="hu-HU" b="1" dirty="0" err="1">
                <a:solidFill>
                  <a:srgbClr val="FF0000"/>
                </a:solidFill>
              </a:rPr>
              <a:t>Influenszer</a:t>
            </a:r>
            <a:endParaRPr lang="hu-HU" b="1" dirty="0">
              <a:solidFill>
                <a:srgbClr val="FF0000"/>
              </a:solidFill>
            </a:endParaRPr>
          </a:p>
          <a:p>
            <a:pPr>
              <a:buNone/>
            </a:pPr>
            <a:endParaRPr lang="hu-HU" b="1" dirty="0"/>
          </a:p>
          <a:p>
            <a:pPr>
              <a:buNone/>
            </a:pPr>
            <a:r>
              <a:rPr lang="hu-HU" b="1" dirty="0"/>
              <a:t>Meghatározás:</a:t>
            </a:r>
          </a:p>
          <a:p>
            <a:pPr>
              <a:buNone/>
            </a:pPr>
            <a:r>
              <a:rPr lang="hu-HU" dirty="0"/>
              <a:t>Olyan személy, aki a közösségi médiában </a:t>
            </a:r>
            <a:r>
              <a:rPr lang="hu-HU" b="1" dirty="0"/>
              <a:t>hatással van követői véleményére és döntéseire</a:t>
            </a:r>
            <a:r>
              <a:rPr lang="hu-HU" dirty="0"/>
              <a:t>.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b="1" dirty="0"/>
              <a:t>Jellemzők: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sok követő (de nem csak a szám számít!)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véleményformáló szerep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rendszeres tartalomkészítés</a:t>
            </a:r>
          </a:p>
          <a:p>
            <a:pPr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934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3"/>
          </p:nvPr>
        </p:nvSpPr>
        <p:spPr>
          <a:xfrm>
            <a:off x="1293812" y="685801"/>
            <a:ext cx="10287000" cy="5911551"/>
          </a:xfrm>
        </p:spPr>
        <p:txBody>
          <a:bodyPr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Vendéglátásban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hu-H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éttermeket, kávézókat mutat be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ételeket kóstol, értékel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„élményt ad el”, nem csak ételt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hu-H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Példa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prstClr val="black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TikTok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videó: „Ezt a sütit MUSZÁJ megkóstolnod!”</a:t>
            </a:r>
          </a:p>
        </p:txBody>
      </p:sp>
    </p:spTree>
    <p:extLst>
      <p:ext uri="{BB962C8B-B14F-4D97-AF65-F5344CB8AC3E}">
        <p14:creationId xmlns:p14="http://schemas.microsoft.com/office/powerpoint/2010/main" val="422158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293813" y="685800"/>
            <a:ext cx="5029200" cy="5767536"/>
          </a:xfrm>
        </p:spPr>
        <p:txBody>
          <a:bodyPr rtlCol="0">
            <a:normAutofit/>
          </a:bodyPr>
          <a:lstStyle/>
          <a:p>
            <a:pPr>
              <a:buNone/>
            </a:pPr>
            <a:r>
              <a:rPr lang="hu-HU" b="1" dirty="0">
                <a:solidFill>
                  <a:srgbClr val="FF0000"/>
                </a:solidFill>
              </a:rPr>
              <a:t>2. </a:t>
            </a:r>
            <a:r>
              <a:rPr lang="hu-HU" b="1" dirty="0" err="1">
                <a:solidFill>
                  <a:srgbClr val="FF0000"/>
                </a:solidFill>
              </a:rPr>
              <a:t>Mikro</a:t>
            </a:r>
            <a:r>
              <a:rPr lang="hu-HU" b="1" dirty="0">
                <a:solidFill>
                  <a:srgbClr val="FF0000"/>
                </a:solidFill>
              </a:rPr>
              <a:t>- és </a:t>
            </a:r>
            <a:r>
              <a:rPr lang="hu-HU" b="1" dirty="0" err="1">
                <a:solidFill>
                  <a:srgbClr val="FF0000"/>
                </a:solidFill>
              </a:rPr>
              <a:t>makroinfluenszer</a:t>
            </a:r>
            <a:endParaRPr lang="hu-HU" b="1" dirty="0">
              <a:solidFill>
                <a:srgbClr val="FF0000"/>
              </a:solidFill>
            </a:endParaRPr>
          </a:p>
          <a:p>
            <a:pPr>
              <a:buNone/>
            </a:pPr>
            <a:endParaRPr lang="hu-HU" b="1" i="1" dirty="0"/>
          </a:p>
          <a:p>
            <a:pPr>
              <a:buNone/>
            </a:pPr>
            <a:r>
              <a:rPr lang="hu-HU" b="1" i="1" dirty="0" err="1"/>
              <a:t>Mikroinfluenszer</a:t>
            </a:r>
            <a:r>
              <a:rPr lang="hu-HU" b="1" i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kb. </a:t>
            </a:r>
            <a:r>
              <a:rPr lang="hu-HU" b="1" dirty="0"/>
              <a:t>1 000 – 100 000 követő</a:t>
            </a: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kisebb, de aktív közösség</a:t>
            </a:r>
          </a:p>
          <a:p>
            <a:pPr>
              <a:buNone/>
            </a:pPr>
            <a:r>
              <a:rPr lang="hu-HU" b="1" dirty="0"/>
              <a:t>Előnye: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hitelesebb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erősebb kapcsolat a követőkkel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olcsóbb</a:t>
            </a:r>
          </a:p>
          <a:p>
            <a:pPr marL="330200" lvl="1" indent="0" rtl="0">
              <a:buNone/>
            </a:pPr>
            <a:endParaRPr lang="hu-HU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1F3DC857-E25E-8B02-3BD5-23C12717A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1614" y="685800"/>
            <a:ext cx="5029199" cy="60555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b="1" dirty="0"/>
          </a:p>
          <a:p>
            <a:pPr marL="0" indent="0">
              <a:buNone/>
            </a:pPr>
            <a:endParaRPr lang="hu-HU" b="1" i="1" dirty="0"/>
          </a:p>
          <a:p>
            <a:pPr marL="0" indent="0">
              <a:buNone/>
            </a:pPr>
            <a:r>
              <a:rPr lang="hu-HU" b="1" i="1" dirty="0" err="1"/>
              <a:t>Makroinfluenszer</a:t>
            </a:r>
            <a:r>
              <a:rPr lang="hu-HU" b="1" i="1" dirty="0"/>
              <a:t>:</a:t>
            </a:r>
          </a:p>
          <a:p>
            <a:r>
              <a:rPr lang="hu-HU" b="1" dirty="0"/>
              <a:t>100 000+ követő</a:t>
            </a:r>
            <a:endParaRPr lang="hu-HU" dirty="0"/>
          </a:p>
          <a:p>
            <a:pPr marL="0" indent="0">
              <a:buNone/>
            </a:pPr>
            <a:r>
              <a:rPr lang="hu-HU" b="1" dirty="0"/>
              <a:t>Előnye:</a:t>
            </a:r>
          </a:p>
          <a:p>
            <a:r>
              <a:rPr lang="hu-HU" dirty="0"/>
              <a:t>nagy elérés</a:t>
            </a:r>
          </a:p>
          <a:p>
            <a:r>
              <a:rPr lang="hu-HU" dirty="0"/>
              <a:t>gyors ismertség növelés</a:t>
            </a:r>
          </a:p>
          <a:p>
            <a:pPr marL="0" indent="0">
              <a:buNone/>
            </a:pPr>
            <a:r>
              <a:rPr lang="hu-HU" b="1" dirty="0"/>
              <a:t>Hátránya:</a:t>
            </a:r>
          </a:p>
          <a:p>
            <a:r>
              <a:rPr lang="hu-HU" dirty="0"/>
              <a:t>kevésbé személyes</a:t>
            </a:r>
          </a:p>
          <a:p>
            <a:r>
              <a:rPr lang="hu-HU" dirty="0"/>
              <a:t>drágább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9861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ED8F8B6D-7538-8FC8-19A8-97311CA99B2A}"/>
              </a:ext>
            </a:extLst>
          </p:cNvPr>
          <p:cNvSpPr txBox="1"/>
          <p:nvPr/>
        </p:nvSpPr>
        <p:spPr>
          <a:xfrm>
            <a:off x="1557908" y="1052736"/>
            <a:ext cx="7586092" cy="304698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sz="3200" b="1" dirty="0"/>
              <a:t>Vendéglátásban</a:t>
            </a:r>
          </a:p>
          <a:p>
            <a:pPr>
              <a:buNone/>
            </a:pPr>
            <a:endParaRPr lang="hu-HU" sz="3200" b="1" dirty="0"/>
          </a:p>
          <a:p>
            <a:pPr>
              <a:buNone/>
            </a:pPr>
            <a:endParaRPr lang="hu-HU" sz="3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hu-HU" sz="3200" dirty="0" err="1"/>
              <a:t>Mikro</a:t>
            </a:r>
            <a:r>
              <a:rPr lang="hu-HU" sz="3200" dirty="0"/>
              <a:t> → helyi cukrászda reklámozása</a:t>
            </a:r>
          </a:p>
          <a:p>
            <a:pPr>
              <a:buFont typeface="Arial" panose="020B0604020202020204" pitchFamily="34" charset="0"/>
              <a:buChar char="•"/>
            </a:pPr>
            <a:endParaRPr lang="hu-H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hu-HU" sz="3200" dirty="0" err="1"/>
              <a:t>Makro</a:t>
            </a:r>
            <a:r>
              <a:rPr lang="hu-HU" sz="3200" dirty="0"/>
              <a:t> → országos étteremlánc kampánya</a:t>
            </a:r>
          </a:p>
        </p:txBody>
      </p:sp>
    </p:spTree>
    <p:extLst>
      <p:ext uri="{BB962C8B-B14F-4D97-AF65-F5344CB8AC3E}">
        <p14:creationId xmlns:p14="http://schemas.microsoft.com/office/powerpoint/2010/main" val="120805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293812" y="685800"/>
            <a:ext cx="6096743" cy="6055568"/>
          </a:xfrm>
        </p:spPr>
        <p:txBody>
          <a:bodyPr rtlCol="0">
            <a:normAutofit/>
          </a:bodyPr>
          <a:lstStyle/>
          <a:p>
            <a:pPr>
              <a:buNone/>
            </a:pPr>
            <a:r>
              <a:rPr lang="hu-HU" b="1" dirty="0">
                <a:solidFill>
                  <a:srgbClr val="FF0000"/>
                </a:solidFill>
              </a:rPr>
              <a:t>3. Elérés (</a:t>
            </a:r>
            <a:r>
              <a:rPr lang="hu-HU" b="1" dirty="0" err="1">
                <a:solidFill>
                  <a:srgbClr val="FF0000"/>
                </a:solidFill>
              </a:rPr>
              <a:t>Reach</a:t>
            </a:r>
            <a:r>
              <a:rPr lang="hu-HU" b="1" dirty="0">
                <a:solidFill>
                  <a:srgbClr val="FF0000"/>
                </a:solidFill>
              </a:rPr>
              <a:t>)</a:t>
            </a:r>
          </a:p>
          <a:p>
            <a:pPr>
              <a:buNone/>
            </a:pPr>
            <a:r>
              <a:rPr lang="hu-HU" b="1" dirty="0"/>
              <a:t>Meghatározás:</a:t>
            </a:r>
          </a:p>
          <a:p>
            <a:pPr>
              <a:buNone/>
            </a:pPr>
            <a:r>
              <a:rPr lang="hu-HU" dirty="0"/>
              <a:t>Azoknak az embereknek a száma, akik </a:t>
            </a:r>
            <a:r>
              <a:rPr lang="hu-HU" b="1" dirty="0"/>
              <a:t>látták a tartalmat</a:t>
            </a:r>
            <a:r>
              <a:rPr lang="hu-HU" dirty="0"/>
              <a:t>.</a:t>
            </a:r>
          </a:p>
          <a:p>
            <a:pPr>
              <a:buNone/>
            </a:pPr>
            <a:r>
              <a:rPr lang="hu-HU" b="1" dirty="0"/>
              <a:t>Fontos: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nem ugyanaz, mint a követők száma!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egy poszt elérhet több vagy kevesebb embert</a:t>
            </a:r>
          </a:p>
          <a:p>
            <a:pPr>
              <a:buNone/>
            </a:pPr>
            <a:r>
              <a:rPr lang="hu-HU" b="1" dirty="0"/>
              <a:t>Példa: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10 000 követő → poszt elérése: 6 000 fő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54405C06-E191-323B-DDF6-25A7B23A0E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62564" y="1988840"/>
            <a:ext cx="4118249" cy="33843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b="1" dirty="0"/>
              <a:t>🍽 Vendéglátásban: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új étterem megnyitásánál fontos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minél több emberhez jusson el a hír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154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141D0-73E0-CAC6-524C-29159FF2D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3">
            <a:extLst>
              <a:ext uri="{FF2B5EF4-FFF2-40B4-BE49-F238E27FC236}">
                <a16:creationId xmlns:a16="http://schemas.microsoft.com/office/drawing/2014/main" id="{AFFBFD7E-2B94-35C1-FA93-81571CA730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3812" y="685800"/>
            <a:ext cx="6096743" cy="6055568"/>
          </a:xfrm>
        </p:spPr>
        <p:txBody>
          <a:bodyPr rtlCol="0">
            <a:normAutofit fontScale="92500" lnSpcReduction="20000"/>
          </a:bodyPr>
          <a:lstStyle/>
          <a:p>
            <a:pPr>
              <a:buNone/>
            </a:pPr>
            <a:r>
              <a:rPr lang="hu-HU" b="1" dirty="0">
                <a:solidFill>
                  <a:srgbClr val="FF0000"/>
                </a:solidFill>
              </a:rPr>
              <a:t>4. Hitelesség</a:t>
            </a:r>
          </a:p>
          <a:p>
            <a:pPr>
              <a:buNone/>
            </a:pPr>
            <a:r>
              <a:rPr lang="hu-HU" b="1" dirty="0"/>
              <a:t>Meghatározás:</a:t>
            </a:r>
          </a:p>
          <a:p>
            <a:pPr>
              <a:buNone/>
            </a:pPr>
            <a:r>
              <a:rPr lang="hu-HU" dirty="0"/>
              <a:t>Mennyire </a:t>
            </a:r>
            <a:r>
              <a:rPr lang="hu-HU" b="1" dirty="0"/>
              <a:t>hiszik el a követők</a:t>
            </a:r>
            <a:r>
              <a:rPr lang="hu-HU" dirty="0"/>
              <a:t>, amit az </a:t>
            </a:r>
            <a:r>
              <a:rPr lang="hu-HU" dirty="0" err="1"/>
              <a:t>influenszer</a:t>
            </a:r>
            <a:r>
              <a:rPr lang="hu-HU" dirty="0"/>
              <a:t> mond.</a:t>
            </a:r>
          </a:p>
          <a:p>
            <a:pPr>
              <a:buNone/>
            </a:pPr>
            <a:r>
              <a:rPr lang="hu-HU" b="1" dirty="0"/>
              <a:t>Mitől hiteles?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őszinte vélemény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nem túl sok reklám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saját stílus</a:t>
            </a:r>
          </a:p>
          <a:p>
            <a:pPr>
              <a:buNone/>
            </a:pPr>
            <a:r>
              <a:rPr lang="hu-HU" b="1" dirty="0"/>
              <a:t>Mi rontja?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„túl reklámszagú” posztok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minden terméket reklámoz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nem őszinte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4BA21EBA-6EFC-4EA7-FCEF-A711AC5FD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62564" y="1988840"/>
            <a:ext cx="4118249" cy="338437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hu-HU" b="1" dirty="0"/>
              <a:t>🍽 Vendéglátásban:</a:t>
            </a:r>
          </a:p>
          <a:p>
            <a:pPr marL="0" indent="0">
              <a:buNone/>
            </a:pPr>
            <a:r>
              <a:rPr lang="hu-HU" dirty="0"/>
              <a:t>Ha azt mondja: </a:t>
            </a:r>
          </a:p>
          <a:p>
            <a:pPr marL="0" indent="0">
              <a:buNone/>
            </a:pPr>
            <a:r>
              <a:rPr lang="hu-HU" dirty="0"/>
              <a:t>„ez a kedvenc sütim/hamburgerem”</a:t>
            </a:r>
          </a:p>
          <a:p>
            <a:pPr marL="0" indent="0">
              <a:buNone/>
            </a:pPr>
            <a:r>
              <a:rPr lang="hu-HU" dirty="0"/>
              <a:t>→ akkor az valóban annak kell tűnjön</a:t>
            </a:r>
          </a:p>
        </p:txBody>
      </p:sp>
    </p:spTree>
    <p:extLst>
      <p:ext uri="{BB962C8B-B14F-4D97-AF65-F5344CB8AC3E}">
        <p14:creationId xmlns:p14="http://schemas.microsoft.com/office/powerpoint/2010/main" val="293134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D3FCE-6DEC-90F3-7BBD-9C5E61893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3">
            <a:extLst>
              <a:ext uri="{FF2B5EF4-FFF2-40B4-BE49-F238E27FC236}">
                <a16:creationId xmlns:a16="http://schemas.microsoft.com/office/drawing/2014/main" id="{589D2F95-066F-9FEE-BDD6-1205F42EE8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3812" y="685800"/>
            <a:ext cx="6096743" cy="6055568"/>
          </a:xfrm>
        </p:spPr>
        <p:txBody>
          <a:bodyPr rtlCol="0">
            <a:normAutofit fontScale="92500" lnSpcReduction="20000"/>
          </a:bodyPr>
          <a:lstStyle/>
          <a:p>
            <a:pPr>
              <a:buNone/>
            </a:pPr>
            <a:r>
              <a:rPr lang="hu-HU" sz="3000" b="1" dirty="0">
                <a:solidFill>
                  <a:srgbClr val="FF0000"/>
                </a:solidFill>
              </a:rPr>
              <a:t>5. </a:t>
            </a:r>
            <a:r>
              <a:rPr lang="hu-HU" sz="3000" b="1" dirty="0" err="1">
                <a:solidFill>
                  <a:srgbClr val="FF0000"/>
                </a:solidFill>
              </a:rPr>
              <a:t>Engagement</a:t>
            </a:r>
            <a:r>
              <a:rPr lang="hu-HU" sz="3000" b="1" dirty="0">
                <a:solidFill>
                  <a:srgbClr val="FF0000"/>
                </a:solidFill>
              </a:rPr>
              <a:t> (elköteleződés)</a:t>
            </a:r>
          </a:p>
          <a:p>
            <a:pPr>
              <a:buNone/>
            </a:pPr>
            <a:r>
              <a:rPr lang="hu-HU" b="1" dirty="0"/>
              <a:t>Meghatározás:</a:t>
            </a:r>
          </a:p>
          <a:p>
            <a:pPr>
              <a:buNone/>
            </a:pPr>
            <a:r>
              <a:rPr lang="hu-HU" dirty="0"/>
              <a:t>Azt mutatja meg, hogy a követők </a:t>
            </a:r>
            <a:r>
              <a:rPr lang="hu-HU" b="1" dirty="0"/>
              <a:t>mennyire aktívan reagálnak</a:t>
            </a:r>
            <a:r>
              <a:rPr lang="hu-HU" dirty="0"/>
              <a:t>.</a:t>
            </a:r>
          </a:p>
          <a:p>
            <a:pPr>
              <a:buNone/>
            </a:pPr>
            <a:r>
              <a:rPr lang="hu-HU" b="1" dirty="0"/>
              <a:t>Ide tartozik: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lájk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komment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megosztás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mentés</a:t>
            </a:r>
          </a:p>
          <a:p>
            <a:pPr>
              <a:buNone/>
            </a:pPr>
            <a:r>
              <a:rPr lang="hu-HU" b="1" dirty="0"/>
              <a:t>Egyszerűen:</a:t>
            </a:r>
          </a:p>
          <a:p>
            <a:pPr>
              <a:buNone/>
            </a:pPr>
            <a:r>
              <a:rPr lang="hu-HU" dirty="0"/>
              <a:t>Nem az számít, hányan látják, hanem hogy: </a:t>
            </a:r>
            <a:r>
              <a:rPr lang="hu-HU" b="1" dirty="0"/>
              <a:t>reagálnak-e rá</a:t>
            </a: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2999597F-097A-F6AF-D390-072DE06DFC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62564" y="1196752"/>
            <a:ext cx="4118249" cy="5400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hu-HU" b="1" dirty="0"/>
              <a:t>Példa: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100 000 követő → kevés komment → alacsony </a:t>
            </a:r>
            <a:r>
              <a:rPr lang="hu-HU" dirty="0" err="1"/>
              <a:t>engagement</a:t>
            </a: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10 000 követő → sok komment → magas </a:t>
            </a:r>
            <a:r>
              <a:rPr lang="hu-HU" dirty="0" err="1"/>
              <a:t>engagement</a:t>
            </a:r>
            <a:endParaRPr lang="hu-HU" dirty="0"/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b="1" dirty="0"/>
              <a:t>🍽 Vendéglátásban: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ha sok komment van → nagyobb esély, hogy elmennek az étterembe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erősebb hatás a döntésre</a:t>
            </a:r>
          </a:p>
        </p:txBody>
      </p:sp>
    </p:spTree>
    <p:extLst>
      <p:ext uri="{BB962C8B-B14F-4D97-AF65-F5344CB8AC3E}">
        <p14:creationId xmlns:p14="http://schemas.microsoft.com/office/powerpoint/2010/main" val="42301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rmék vagy szolgáltatás értékesítéséről szóló bemutató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3494BA"/>
      </a:accent6>
      <a:hlink>
        <a:srgbClr val="6B9F25"/>
      </a:hlink>
      <a:folHlink>
        <a:srgbClr val="9F6715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459290_TF03460555" id="{EC5A6E7A-1864-4973-B1CB-593F6E382DAB}" vid="{61F9EFAA-936A-4E00-9E3B-47F76F9A5A34}"/>
    </a:ext>
  </a:extLst>
</a:theme>
</file>

<file path=ppt/theme/theme2.xml><?xml version="1.0" encoding="utf-8"?>
<a:theme xmlns:a="http://schemas.openxmlformats.org/drawingml/2006/main" name="Office-téma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3494BA"/>
      </a:accent6>
      <a:hlink>
        <a:srgbClr val="6B9F25"/>
      </a:hlink>
      <a:folHlink>
        <a:srgbClr val="9F6715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3494BA"/>
      </a:accent6>
      <a:hlink>
        <a:srgbClr val="6B9F25"/>
      </a:hlink>
      <a:folHlink>
        <a:srgbClr val="9F6715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Termék vagy szolgáltatás értékesítéséről szóló bemutató</Template>
  <TotalTime>70</TotalTime>
  <Words>337</Words>
  <Application>Microsoft Office PowerPoint</Application>
  <PresentationFormat>Egyéni</PresentationFormat>
  <Paragraphs>93</Paragraphs>
  <Slides>8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</vt:lpstr>
      <vt:lpstr>Corbel</vt:lpstr>
      <vt:lpstr>Termék vagy szolgáltatás értékesítéséről szóló bemutató</vt:lpstr>
      <vt:lpstr>Influenszerek a  vendéglátás- ban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Drégely-Turi Hedvig</dc:creator>
  <cp:lastModifiedBy>Drégely-Turi Hedvig</cp:lastModifiedBy>
  <cp:revision>4</cp:revision>
  <dcterms:created xsi:type="dcterms:W3CDTF">2026-03-23T07:15:28Z</dcterms:created>
  <dcterms:modified xsi:type="dcterms:W3CDTF">2026-04-18T11:17:37Z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