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aleway" panose="020B0604020202020204" charset="-18"/>
      <p:regular r:id="rId17"/>
    </p:embeddedFont>
    <p:embeddedFont>
      <p:font typeface="Roboto" panose="020B0604020202020204" charset="0"/>
      <p:regular r:id="rId1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6" d="100"/>
          <a:sy n="76" d="100"/>
        </p:scale>
        <p:origin x="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365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-8-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-8-5.svg"/><Relationship Id="rId5" Type="http://schemas.openxmlformats.org/officeDocument/2006/relationships/image" Target="../media/image-8-3.svg"/><Relationship Id="rId4" Type="http://schemas.openxmlformats.org/officeDocument/2006/relationships/image" Target="../media/image12.png"/><Relationship Id="rId9" Type="http://schemas.openxmlformats.org/officeDocument/2006/relationships/image" Target="../media/image-8-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24853"/>
            <a:ext cx="4842272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Óra céljai és ráhangolódás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793790" y="1387673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01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793790" y="1634490"/>
            <a:ext cx="7556421" cy="2286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6" name="Text 3"/>
          <p:cNvSpPr/>
          <p:nvPr/>
        </p:nvSpPr>
        <p:spPr>
          <a:xfrm>
            <a:off x="793790" y="1759506"/>
            <a:ext cx="4352211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Az áprilisi hadjárat eseményeinek megismerése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2074188"/>
            <a:ext cx="75564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magyar szabadságharc legnagyobb sikerét elérő katonai művelet részleteinek tanulmányozása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93790" y="2520315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02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93790" y="2767132"/>
            <a:ext cx="7556421" cy="2286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0" name="Text 7"/>
          <p:cNvSpPr/>
          <p:nvPr/>
        </p:nvSpPr>
        <p:spPr>
          <a:xfrm>
            <a:off x="793790" y="2892147"/>
            <a:ext cx="3440549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hadjárat jelentőségének megértése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93790" y="3206829"/>
            <a:ext cx="75564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Hogyan változtatta meg a szabadságharc menetét és miért volt döntő fontosságú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793790" y="3652957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3790" y="3899773"/>
            <a:ext cx="7556421" cy="2286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4" name="Text 11"/>
          <p:cNvSpPr/>
          <p:nvPr/>
        </p:nvSpPr>
        <p:spPr>
          <a:xfrm>
            <a:off x="793790" y="4024789"/>
            <a:ext cx="2884527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Kritikai gondolkodás fejlesztése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93790" y="4339471"/>
            <a:ext cx="75564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Információk forrásainak megkülönböztetése és értékelése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793790" y="4785598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 Light" pitchFamily="34" charset="0"/>
                <a:ea typeface="Raleway Light" pitchFamily="34" charset="-122"/>
                <a:cs typeface="Raleway Light" pitchFamily="34" charset="-120"/>
              </a:rPr>
              <a:t>04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793790" y="5032415"/>
            <a:ext cx="7556421" cy="2286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8" name="Text 15"/>
          <p:cNvSpPr/>
          <p:nvPr/>
        </p:nvSpPr>
        <p:spPr>
          <a:xfrm>
            <a:off x="793790" y="5157430"/>
            <a:ext cx="4109442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Mesterséges intelligencia tudatos használata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793790" y="5472113"/>
            <a:ext cx="75564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AI mint tanulási eszköz lehetőségeinek és korlátainak megismerése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793790" y="5973842"/>
            <a:ext cx="2381607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Ráhangolódás</a:t>
            </a:r>
            <a:endParaRPr lang="en-US" sz="1850" dirty="0"/>
          </a:p>
        </p:txBody>
      </p:sp>
      <p:sp>
        <p:nvSpPr>
          <p:cNvPr id="21" name="Text 18"/>
          <p:cNvSpPr/>
          <p:nvPr/>
        </p:nvSpPr>
        <p:spPr>
          <a:xfrm>
            <a:off x="793790" y="6438186"/>
            <a:ext cx="75564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Gondolkodjatok el közösen az alábbi kérdéseken: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93790" y="6779181"/>
            <a:ext cx="7556421" cy="725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Mitől lehet sikeres egy hadjárat?</a:t>
            </a:r>
            <a:endParaRPr lang="en-US" sz="1250" dirty="0"/>
          </a:p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Milyen tényezők befolyásolják egy hadsereg győzelmét?</a:t>
            </a:r>
            <a:endParaRPr lang="en-US" sz="1250" dirty="0"/>
          </a:p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Milyen szerepet játszik a hadvezérség és a terv?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551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Összegzés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304455"/>
            <a:ext cx="13042821" cy="2410897"/>
          </a:xfrm>
          <a:prstGeom prst="roundRect">
            <a:avLst>
              <a:gd name="adj" fmla="val 3952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2312075"/>
            <a:ext cx="4342448" cy="2395657"/>
          </a:xfrm>
          <a:prstGeom prst="roundRect">
            <a:avLst>
              <a:gd name="adj" fmla="val 3977"/>
            </a:avLst>
          </a:prstGeom>
          <a:solidFill>
            <a:srgbClr val="E1E1EA"/>
          </a:solidFill>
          <a:ln/>
        </p:spPr>
      </p:sp>
      <p:sp>
        <p:nvSpPr>
          <p:cNvPr id="5" name="Text 3"/>
          <p:cNvSpPr/>
          <p:nvPr/>
        </p:nvSpPr>
        <p:spPr>
          <a:xfrm>
            <a:off x="1028224" y="25388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Az áprilisi hadjárat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8224" y="3029307"/>
            <a:ext cx="38888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magyar szabadságharc legsikeresebb katonai művelete volt 1849 áprilisában.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143857" y="2312075"/>
            <a:ext cx="4342567" cy="2395657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8" name="Shape 6"/>
          <p:cNvSpPr/>
          <p:nvPr/>
        </p:nvSpPr>
        <p:spPr>
          <a:xfrm>
            <a:off x="5143857" y="2312075"/>
            <a:ext cx="30480" cy="2395657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9" name="Text 7"/>
          <p:cNvSpPr/>
          <p:nvPr/>
        </p:nvSpPr>
        <p:spPr>
          <a:xfrm>
            <a:off x="5370671" y="25388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Szereplők és csaták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70671" y="3029307"/>
            <a:ext cx="388893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Görgei Artúr, Klapka György és más hadvezérek Hatvan, Isaszeg és Komárom mellett arattak győzelmeket.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486424" y="2312075"/>
            <a:ext cx="4342567" cy="2395657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12" name="Shape 10"/>
          <p:cNvSpPr/>
          <p:nvPr/>
        </p:nvSpPr>
        <p:spPr>
          <a:xfrm>
            <a:off x="9486424" y="2312075"/>
            <a:ext cx="30480" cy="2395657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13" name="Text 11"/>
          <p:cNvSpPr/>
          <p:nvPr/>
        </p:nvSpPr>
        <p:spPr>
          <a:xfrm>
            <a:off x="9713238" y="25388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mint eszköz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713238" y="3029307"/>
            <a:ext cx="388893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mesterséges intelligencia segíthet a tanulásban, de az információkat mindig ellenőrizni kell.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5083883"/>
            <a:ext cx="13042821" cy="35957"/>
          </a:xfrm>
          <a:prstGeom prst="rect">
            <a:avLst/>
          </a:prstGeom>
          <a:solidFill>
            <a:srgbClr val="3C3939">
              <a:alpha val="5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1133951" y="5630108"/>
            <a:ext cx="127026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Emlékezzetek:</a:t>
            </a: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 technológia csodálatos eszköz lehet, de a kritikai gondolkodás és a források ellenőrzése soha nem hagyható figyelmen kívül! A történelem tanulásához mindig használjatok megbízható forrásokat, mint például a tankönyvetek vagy hivatalos történelmi adatbázisok.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793790" y="5374958"/>
            <a:ext cx="30480" cy="1599009"/>
          </a:xfrm>
          <a:prstGeom prst="rect">
            <a:avLst/>
          </a:prstGeom>
          <a:solidFill>
            <a:srgbClr val="1B1B27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93790" y="984171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Az AI tesztelése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793790" y="3814524"/>
            <a:ext cx="272188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Kérdés az AI-hez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793790" y="4299823"/>
            <a:ext cx="6300073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„Miért volt sikeres az 1849-es áprilisi hadjárat?"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93790" y="4691658"/>
            <a:ext cx="6300073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Ez a kérdés segít megismerni, hogyan dolgozza fel a mesterséges intelligencia a történelmi információkat.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544157" y="2204204"/>
            <a:ext cx="6300073" cy="1347788"/>
          </a:xfrm>
          <a:prstGeom prst="roundRect">
            <a:avLst>
              <a:gd name="adj" fmla="val 8141"/>
            </a:avLst>
          </a:prstGeom>
          <a:solidFill>
            <a:srgbClr val="FFFFFF">
              <a:alpha val="9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7544157" y="2181344"/>
            <a:ext cx="6300073" cy="91440"/>
          </a:xfrm>
          <a:prstGeom prst="roundRect">
            <a:avLst>
              <a:gd name="adj" fmla="val 83349"/>
            </a:avLst>
          </a:prstGeom>
          <a:solidFill>
            <a:srgbClr val="1B1B27"/>
          </a:solidFill>
          <a:ln/>
        </p:spPr>
      </p:sp>
      <p:sp>
        <p:nvSpPr>
          <p:cNvPr id="10" name="Shape 7"/>
          <p:cNvSpPr/>
          <p:nvPr/>
        </p:nvSpPr>
        <p:spPr>
          <a:xfrm>
            <a:off x="10422017" y="1932027"/>
            <a:ext cx="544354" cy="544354"/>
          </a:xfrm>
          <a:prstGeom prst="roundRect">
            <a:avLst>
              <a:gd name="adj" fmla="val 167979"/>
            </a:avLst>
          </a:prstGeom>
          <a:solidFill>
            <a:srgbClr val="1B1B27"/>
          </a:solidFill>
          <a:ln/>
        </p:spPr>
      </p:sp>
      <p:sp>
        <p:nvSpPr>
          <p:cNvPr id="11" name="Text 8"/>
          <p:cNvSpPr/>
          <p:nvPr/>
        </p:nvSpPr>
        <p:spPr>
          <a:xfrm>
            <a:off x="10585371" y="2068116"/>
            <a:ext cx="217646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7748468" y="2657832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Diákok válaszai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748468" y="3086457"/>
            <a:ext cx="589145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Kezdeti ismereteitek alapján, milyen okokat láttok a hadjárat sikerében?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7544157" y="3969306"/>
            <a:ext cx="6300073" cy="1347788"/>
          </a:xfrm>
          <a:prstGeom prst="roundRect">
            <a:avLst>
              <a:gd name="adj" fmla="val 8141"/>
            </a:avLst>
          </a:prstGeom>
          <a:solidFill>
            <a:srgbClr val="FFFFFF">
              <a:alpha val="95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7544157" y="3946446"/>
            <a:ext cx="6300073" cy="91440"/>
          </a:xfrm>
          <a:prstGeom prst="roundRect">
            <a:avLst>
              <a:gd name="adj" fmla="val 83349"/>
            </a:avLst>
          </a:prstGeom>
          <a:solidFill>
            <a:srgbClr val="1B1B27"/>
          </a:solidFill>
          <a:ln/>
        </p:spPr>
      </p:sp>
      <p:sp>
        <p:nvSpPr>
          <p:cNvPr id="16" name="Shape 13"/>
          <p:cNvSpPr/>
          <p:nvPr/>
        </p:nvSpPr>
        <p:spPr>
          <a:xfrm>
            <a:off x="10422017" y="3697129"/>
            <a:ext cx="544354" cy="544354"/>
          </a:xfrm>
          <a:prstGeom prst="roundRect">
            <a:avLst>
              <a:gd name="adj" fmla="val 167979"/>
            </a:avLst>
          </a:prstGeom>
          <a:solidFill>
            <a:srgbClr val="1B1B27"/>
          </a:solidFill>
          <a:ln/>
        </p:spPr>
      </p:sp>
      <p:sp>
        <p:nvSpPr>
          <p:cNvPr id="17" name="Text 14"/>
          <p:cNvSpPr/>
          <p:nvPr/>
        </p:nvSpPr>
        <p:spPr>
          <a:xfrm>
            <a:off x="10585371" y="3833217"/>
            <a:ext cx="217646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7748468" y="4422934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válasza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7748468" y="4851559"/>
            <a:ext cx="589145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Hogyan értelmezi az eseményeket a mesterséges intelligencia?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7544157" y="5734407"/>
            <a:ext cx="6300073" cy="1347788"/>
          </a:xfrm>
          <a:prstGeom prst="roundRect">
            <a:avLst>
              <a:gd name="adj" fmla="val 8141"/>
            </a:avLst>
          </a:prstGeom>
          <a:solidFill>
            <a:srgbClr val="FFFFFF">
              <a:alpha val="95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7544157" y="5711547"/>
            <a:ext cx="6300073" cy="91440"/>
          </a:xfrm>
          <a:prstGeom prst="roundRect">
            <a:avLst>
              <a:gd name="adj" fmla="val 83349"/>
            </a:avLst>
          </a:prstGeom>
          <a:solidFill>
            <a:srgbClr val="1B1B27"/>
          </a:solidFill>
          <a:ln/>
        </p:spPr>
      </p:sp>
      <p:sp>
        <p:nvSpPr>
          <p:cNvPr id="22" name="Shape 19"/>
          <p:cNvSpPr/>
          <p:nvPr/>
        </p:nvSpPr>
        <p:spPr>
          <a:xfrm>
            <a:off x="10422017" y="5462230"/>
            <a:ext cx="544354" cy="544354"/>
          </a:xfrm>
          <a:prstGeom prst="roundRect">
            <a:avLst>
              <a:gd name="adj" fmla="val 167979"/>
            </a:avLst>
          </a:prstGeom>
          <a:solidFill>
            <a:srgbClr val="1B1B27"/>
          </a:solidFill>
          <a:ln/>
        </p:spPr>
      </p:sp>
      <p:sp>
        <p:nvSpPr>
          <p:cNvPr id="23" name="Text 20"/>
          <p:cNvSpPr/>
          <p:nvPr/>
        </p:nvSpPr>
        <p:spPr>
          <a:xfrm>
            <a:off x="10585371" y="5598319"/>
            <a:ext cx="217646" cy="27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7748468" y="6188035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Összehasonlítás</a:t>
            </a:r>
            <a:endParaRPr lang="en-US" sz="1750" dirty="0"/>
          </a:p>
        </p:txBody>
      </p:sp>
      <p:sp>
        <p:nvSpPr>
          <p:cNvPr id="25" name="Text 22"/>
          <p:cNvSpPr/>
          <p:nvPr/>
        </p:nvSpPr>
        <p:spPr>
          <a:xfrm>
            <a:off x="7748468" y="6616660"/>
            <a:ext cx="589145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Miben egyezik és miben különbözik a két válasz? Melyik részletesebb?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2126456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1264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009067"/>
            <a:ext cx="43801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Csoportmunka feladat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793790" y="3732014"/>
            <a:ext cx="13042821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Dolgozzatok közösen négy csoportban! Mindegyik csoport egy-egy fontos témakörrel foglalkozik, és az AI segítségével kutat, majd bemutatja az eredményeket.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793790" y="4113609"/>
            <a:ext cx="6457593" cy="1671995"/>
          </a:xfrm>
          <a:prstGeom prst="roundRect">
            <a:avLst>
              <a:gd name="adj" fmla="val 427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16650" y="4136469"/>
            <a:ext cx="6411873" cy="51030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8" name="Text 5"/>
          <p:cNvSpPr/>
          <p:nvPr/>
        </p:nvSpPr>
        <p:spPr>
          <a:xfrm>
            <a:off x="3895011" y="4228267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6671" y="4774287"/>
            <a:ext cx="2176582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hadjárat előzményei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986671" y="5116473"/>
            <a:ext cx="6071830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 vezetett el az áprilisi hadjárathoz? Milyen helyzet alakult ki 1849 tavaszán?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7378898" y="4113609"/>
            <a:ext cx="6457712" cy="1671995"/>
          </a:xfrm>
          <a:prstGeom prst="roundRect">
            <a:avLst>
              <a:gd name="adj" fmla="val 427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01758" y="4136469"/>
            <a:ext cx="6411992" cy="51030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13" name="Text 10"/>
          <p:cNvSpPr/>
          <p:nvPr/>
        </p:nvSpPr>
        <p:spPr>
          <a:xfrm>
            <a:off x="10480119" y="4228267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7571780" y="4774287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hadjárat csatái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7571780" y="5116473"/>
            <a:ext cx="6071949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Melyik csaták döntötték el a hadjárat kimenetelét? Soroljátok fel a főbb összecsapásokat!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793790" y="5913120"/>
            <a:ext cx="6457593" cy="1433870"/>
          </a:xfrm>
          <a:prstGeom prst="roundRect">
            <a:avLst>
              <a:gd name="adj" fmla="val 498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16650" y="5935980"/>
            <a:ext cx="6411873" cy="51030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18" name="Text 15"/>
          <p:cNvSpPr/>
          <p:nvPr/>
        </p:nvSpPr>
        <p:spPr>
          <a:xfrm>
            <a:off x="3895011" y="6027777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986671" y="6573798"/>
            <a:ext cx="2126456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hadjárat hadvezérei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986671" y="6915983"/>
            <a:ext cx="6071830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Kik vezették a magyar hadsereget? Milyen szerepet játszottak Görgei és Klapka?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7378898" y="5913120"/>
            <a:ext cx="6457712" cy="1433870"/>
          </a:xfrm>
          <a:prstGeom prst="roundRect">
            <a:avLst>
              <a:gd name="adj" fmla="val 498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401758" y="5935980"/>
            <a:ext cx="6411992" cy="51030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23" name="Text 20"/>
          <p:cNvSpPr/>
          <p:nvPr/>
        </p:nvSpPr>
        <p:spPr>
          <a:xfrm>
            <a:off x="10480119" y="6027777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7571780" y="6573798"/>
            <a:ext cx="2171819" cy="265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hadjárat eredménye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7571780" y="6915983"/>
            <a:ext cx="6071949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 lett az áprilisi hadjárat végeredménye? Milyen területeket felszabadítottak?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47418"/>
            <a:ext cx="724150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Az AI használata kutatáshoz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00432"/>
            <a:ext cx="1100328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mesterséges intelligencia remek eszköz lehet a történelmi kutatáshoz, de fontos tudatosan használni. Íme néhány példa, hogyan kérdezhettek az AI-tól: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481388"/>
            <a:ext cx="11003280" cy="963811"/>
          </a:xfrm>
          <a:prstGeom prst="roundRect">
            <a:avLst>
              <a:gd name="adj" fmla="val 9884"/>
            </a:avLst>
          </a:prstGeom>
          <a:solidFill>
            <a:srgbClr val="D2D2E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3825478"/>
            <a:ext cx="283488" cy="22681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30906" y="3764875"/>
            <a:ext cx="100393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Fontos!</a:t>
            </a:r>
            <a:r>
              <a:rPr lang="en-US" sz="17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Mindig ellenőrizzétek az AI válaszait a tankönyvvel és más megbízható forrásokkal!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2358092" y="3316843"/>
            <a:ext cx="14860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93790" y="495550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530906" y="5033367"/>
            <a:ext cx="55285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Foglald össze az áprilisi hadjárat fő csatáit!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7456884" y="495550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94000" y="5033367"/>
            <a:ext cx="56426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Mutasd be Görgei Artúr szerepét az áprilisi hadjáratban!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793790" y="619565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530906" y="6273522"/>
            <a:ext cx="564249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Miért volt fontos az isaszegi csata a hadjárat sikerében?</a:t>
            </a:r>
            <a:endParaRPr lang="en-US" sz="2200" dirty="0"/>
          </a:p>
        </p:txBody>
      </p:sp>
      <p:sp>
        <p:nvSpPr>
          <p:cNvPr id="14" name="Shape 11"/>
          <p:cNvSpPr/>
          <p:nvPr/>
        </p:nvSpPr>
        <p:spPr>
          <a:xfrm>
            <a:off x="7456884" y="619565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194000" y="6273522"/>
            <a:ext cx="56426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Milyen stratégiai célokat tűzött ki a magyar hadvezetés?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6904"/>
            <a:ext cx="4934664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Az áprilisi hadjárat fő csatái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793790" y="1665327"/>
            <a:ext cx="130428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1849-es áprilisi hadjárat során a magyar hadsereg sorozatban aratott győzelmeket. Ezek a csaták meghatározták a szabadságharc legnagyobb sikerét elérő hadművelet menetét.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03770" y="2006322"/>
            <a:ext cx="22860" cy="5276255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5" name="Shape 3"/>
          <p:cNvSpPr/>
          <p:nvPr/>
        </p:nvSpPr>
        <p:spPr>
          <a:xfrm>
            <a:off x="6683216" y="2173486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6" name="Shape 4"/>
          <p:cNvSpPr/>
          <p:nvPr/>
        </p:nvSpPr>
        <p:spPr>
          <a:xfrm>
            <a:off x="7136606" y="2006322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96137" y="2036088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4536758" y="2060853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Hatvan (április 5.)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2375535"/>
            <a:ext cx="5727621" cy="4319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hadjárat első nagyobb csatája, amelyben a magyar hadsereg megsemmisítő vereséget mért az osztrák erőkre.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470934" y="3030855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11" name="Shape 9"/>
          <p:cNvSpPr/>
          <p:nvPr/>
        </p:nvSpPr>
        <p:spPr>
          <a:xfrm>
            <a:off x="7136606" y="2863691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96137" y="2893457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8108990" y="2918222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Tápióbicske (április 4.)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8108990" y="3232904"/>
            <a:ext cx="5727621" cy="4319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hadjárat kezdeti összecsapása, amely már jelezte a magyar hadsereg erősségét.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683216" y="3804285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16" name="Shape 14"/>
          <p:cNvSpPr/>
          <p:nvPr/>
        </p:nvSpPr>
        <p:spPr>
          <a:xfrm>
            <a:off x="7136606" y="3637121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96137" y="3666887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4536758" y="3691652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Isaszeg (április 6.)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93790" y="4006334"/>
            <a:ext cx="5727621" cy="4319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hadjárat legfontosabb csatája, ahol a magyar hadsereg döntő győzelmet aratott.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7470934" y="4577834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21" name="Shape 19"/>
          <p:cNvSpPr/>
          <p:nvPr/>
        </p:nvSpPr>
        <p:spPr>
          <a:xfrm>
            <a:off x="7136606" y="4410670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96137" y="4440436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8108990" y="4465201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Vác (április 10.)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8108990" y="4779883"/>
            <a:ext cx="57276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főváros környékén vívott csata, amely tovább erősítette a magyar sikerét.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683216" y="5351383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26" name="Shape 24"/>
          <p:cNvSpPr/>
          <p:nvPr/>
        </p:nvSpPr>
        <p:spPr>
          <a:xfrm>
            <a:off x="7136606" y="5184219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196137" y="5213985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850" dirty="0"/>
          </a:p>
        </p:txBody>
      </p:sp>
      <p:sp>
        <p:nvSpPr>
          <p:cNvPr id="28" name="Text 26"/>
          <p:cNvSpPr/>
          <p:nvPr/>
        </p:nvSpPr>
        <p:spPr>
          <a:xfrm>
            <a:off x="4536758" y="5238750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Nagysalló (április 19.)</a:t>
            </a:r>
            <a:endParaRPr lang="en-US" sz="1550" dirty="0"/>
          </a:p>
        </p:txBody>
      </p:sp>
      <p:sp>
        <p:nvSpPr>
          <p:cNvPr id="29" name="Text 27"/>
          <p:cNvSpPr/>
          <p:nvPr/>
        </p:nvSpPr>
        <p:spPr>
          <a:xfrm>
            <a:off x="793790" y="5553432"/>
            <a:ext cx="57276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hadjárat utolsó nagy csatája, amely a magyar győzelmet még erősebbé tette.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7470934" y="6124932"/>
            <a:ext cx="476250" cy="22860"/>
          </a:xfrm>
          <a:prstGeom prst="roundRect">
            <a:avLst>
              <a:gd name="adj" fmla="val 291721"/>
            </a:avLst>
          </a:prstGeom>
          <a:solidFill>
            <a:srgbClr val="C7C7D0"/>
          </a:solidFill>
          <a:ln/>
        </p:spPr>
      </p:sp>
      <p:sp>
        <p:nvSpPr>
          <p:cNvPr id="31" name="Shape 29"/>
          <p:cNvSpPr/>
          <p:nvPr/>
        </p:nvSpPr>
        <p:spPr>
          <a:xfrm>
            <a:off x="7136606" y="5957768"/>
            <a:ext cx="357188" cy="357188"/>
          </a:xfrm>
          <a:prstGeom prst="roundRect">
            <a:avLst>
              <a:gd name="adj" fmla="val 18670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196137" y="5987534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850" dirty="0"/>
          </a:p>
        </p:txBody>
      </p:sp>
      <p:sp>
        <p:nvSpPr>
          <p:cNvPr id="33" name="Text 31"/>
          <p:cNvSpPr/>
          <p:nvPr/>
        </p:nvSpPr>
        <p:spPr>
          <a:xfrm>
            <a:off x="8108990" y="6012299"/>
            <a:ext cx="3263265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Komárom felszabadítása (április 20.)</a:t>
            </a:r>
            <a:endParaRPr lang="en-US" sz="1550" dirty="0"/>
          </a:p>
        </p:txBody>
      </p:sp>
      <p:sp>
        <p:nvSpPr>
          <p:cNvPr id="34" name="Text 32"/>
          <p:cNvSpPr/>
          <p:nvPr/>
        </p:nvSpPr>
        <p:spPr>
          <a:xfrm>
            <a:off x="8108990" y="6326981"/>
            <a:ext cx="5727621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hadjárat eredményeként felszabadult a stratégiai fontosságú Komárom vár.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93790" y="116836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Fontos szereplők</a:t>
            </a:r>
            <a:endParaRPr lang="en-US" sz="4450" dirty="0"/>
          </a:p>
        </p:txBody>
      </p:sp>
      <p:sp>
        <p:nvSpPr>
          <p:cNvPr id="5" name="Shape 2"/>
          <p:cNvSpPr/>
          <p:nvPr/>
        </p:nvSpPr>
        <p:spPr>
          <a:xfrm>
            <a:off x="793790" y="2217301"/>
            <a:ext cx="4196358" cy="3862864"/>
          </a:xfrm>
          <a:prstGeom prst="roundRect">
            <a:avLst>
              <a:gd name="adj" fmla="val 246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24270" y="2247781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7" name="Text 4"/>
          <p:cNvSpPr/>
          <p:nvPr/>
        </p:nvSpPr>
        <p:spPr>
          <a:xfrm>
            <a:off x="2721888" y="237148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1051084" y="31550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Görgei Artúr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51084" y="3645456"/>
            <a:ext cx="3681770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magyar hadsereg fő hadvezére, aki az áprilisi hadjárat stratégiáját kidolgozta és vezette. Katonai tehetsége és döntő lépései nélkülözhetetlenek voltak a győzelemhez.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216962" y="2217301"/>
            <a:ext cx="4196358" cy="3862864"/>
          </a:xfrm>
          <a:prstGeom prst="roundRect">
            <a:avLst>
              <a:gd name="adj" fmla="val 246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47442" y="2247781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12" name="Text 9"/>
          <p:cNvSpPr/>
          <p:nvPr/>
        </p:nvSpPr>
        <p:spPr>
          <a:xfrm>
            <a:off x="7145060" y="237148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5474256" y="31550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Kossuth Lajos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5474256" y="3645456"/>
            <a:ext cx="36817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1848-as forradalom és szabadságharc vezéralakja, aki politikai irányt adott a hadjárathoz és támogatta a hadvezéreket.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9640133" y="2217301"/>
            <a:ext cx="4196358" cy="3862864"/>
          </a:xfrm>
          <a:prstGeom prst="roundRect">
            <a:avLst>
              <a:gd name="adj" fmla="val 246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9670613" y="2247781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E1E1EA"/>
          </a:solidFill>
          <a:ln/>
        </p:spPr>
      </p:sp>
      <p:sp>
        <p:nvSpPr>
          <p:cNvPr id="17" name="Text 14"/>
          <p:cNvSpPr/>
          <p:nvPr/>
        </p:nvSpPr>
        <p:spPr>
          <a:xfrm>
            <a:off x="11568232" y="237148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9897427" y="31550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Klapka György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9897427" y="3645456"/>
            <a:ext cx="36817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magyar hadsereg egyik legfontosabb tábornoka, aki kiváló hadvezérséggel járult hozzá az áprilisi hadjárat sikeréhez.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793790" y="633531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Ezek az emberek együtt alkották meg a hadjárat stratégiáját és vezették a magyar hadsereget a győzelemhez. Milyen szerepet játszottak pontosan a hadjárat sikerében?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28424"/>
            <a:ext cx="602992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Hibakeresés – AI ellenőrzése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552367" y="1730693"/>
            <a:ext cx="272188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Állítás az AI-tól: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6552367" y="2288500"/>
            <a:ext cx="7284244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„Az áprilisi hadjárat során a magyar hadsereg vereséget szenvedett Isaszegnél."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280190" y="1513046"/>
            <a:ext cx="22860" cy="1199912"/>
          </a:xfrm>
          <a:prstGeom prst="rect">
            <a:avLst/>
          </a:prstGeom>
          <a:solidFill>
            <a:srgbClr val="1B1B27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876193"/>
            <a:ext cx="907256" cy="10887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32583" y="3057644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Feladat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332583" y="3428167"/>
            <a:ext cx="6504027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Igaz vagy hamis az állítás?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964900"/>
            <a:ext cx="907256" cy="10887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332583" y="4146352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Kutatás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332583" y="4516874"/>
            <a:ext cx="6504027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Keressetek bizonyítékot a tankönyvben!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053608"/>
            <a:ext cx="907256" cy="108870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332583" y="5235059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Ellenőrzés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7332583" y="5605582"/>
            <a:ext cx="6504027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Összehasonlítás más forrásokkal</a:t>
            </a:r>
            <a:endParaRPr lang="en-US" sz="1400" dirty="0"/>
          </a:p>
        </p:txBody>
      </p:sp>
      <p:sp>
        <p:nvSpPr>
          <p:cNvPr id="16" name="Shape 10"/>
          <p:cNvSpPr/>
          <p:nvPr/>
        </p:nvSpPr>
        <p:spPr>
          <a:xfrm>
            <a:off x="6280190" y="6305550"/>
            <a:ext cx="7556421" cy="1195507"/>
          </a:xfrm>
          <a:prstGeom prst="roundRect">
            <a:avLst>
              <a:gd name="adj" fmla="val 6375"/>
            </a:avLst>
          </a:prstGeom>
          <a:solidFill>
            <a:srgbClr val="D2D2E0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641" y="6564035"/>
            <a:ext cx="226814" cy="18145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869906" y="6496050"/>
            <a:ext cx="6785253" cy="7836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Fontos tanulság:</a:t>
            </a: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Az AI néha hibás információkat is adhat. Mindig ellenőrizzétek a válaszokat megbízható forrásokkal, mint például a tankönyv vagy hivatalos történelmi adatbázisok!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62702"/>
            <a:ext cx="6044922" cy="460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Miért volt fontos az áprilisi hadjárat?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6280190" y="1267182"/>
            <a:ext cx="7556421" cy="1524833"/>
          </a:xfrm>
          <a:prstGeom prst="roundRect">
            <a:avLst>
              <a:gd name="adj" fmla="val 4061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435209" y="1422202"/>
            <a:ext cx="442198" cy="442198"/>
          </a:xfrm>
          <a:prstGeom prst="roundRect">
            <a:avLst>
              <a:gd name="adj" fmla="val 20676452"/>
            </a:avLst>
          </a:prstGeom>
          <a:solidFill>
            <a:srgbClr val="1B1B27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56772" y="1543764"/>
            <a:ext cx="198953" cy="1989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35209" y="1960126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Jelentős győzelmek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6435209" y="2247900"/>
            <a:ext cx="7246382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magyar hadsereg sorozatban aratott győzelmeket az osztrák csapatok felett, ami megerősítette a szabadságharc reményét.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6280190" y="2887742"/>
            <a:ext cx="7556421" cy="1330285"/>
          </a:xfrm>
          <a:prstGeom prst="roundRect">
            <a:avLst>
              <a:gd name="adj" fmla="val 4655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435209" y="3042761"/>
            <a:ext cx="442198" cy="442198"/>
          </a:xfrm>
          <a:prstGeom prst="roundRect">
            <a:avLst>
              <a:gd name="adj" fmla="val 20676452"/>
            </a:avLst>
          </a:prstGeom>
          <a:solidFill>
            <a:srgbClr val="1B1B27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56772" y="3164324"/>
            <a:ext cx="198953" cy="19895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35209" y="3580686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Felszabadítás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435209" y="3868460"/>
            <a:ext cx="7246382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Felvidék nagy részét sikerült felszabadítani az osztrák uralom alól, és visszanyerték a területi egységet.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6280190" y="4313753"/>
            <a:ext cx="7556421" cy="1330285"/>
          </a:xfrm>
          <a:prstGeom prst="roundRect">
            <a:avLst>
              <a:gd name="adj" fmla="val 4655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6435209" y="4468773"/>
            <a:ext cx="442198" cy="442198"/>
          </a:xfrm>
          <a:prstGeom prst="roundRect">
            <a:avLst>
              <a:gd name="adj" fmla="val 20676452"/>
            </a:avLst>
          </a:prstGeom>
          <a:solidFill>
            <a:srgbClr val="1B1B27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556772" y="4590336"/>
            <a:ext cx="198953" cy="19895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435209" y="5006697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Komárom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6435209" y="5294471"/>
            <a:ext cx="7246382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stratégiai fontosságú Komárom vár és erődítmény visszaszerzése jelentős hadi és szimbolikus értékű volt.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6280190" y="5739765"/>
            <a:ext cx="7556421" cy="1330285"/>
          </a:xfrm>
          <a:prstGeom prst="roundRect">
            <a:avLst>
              <a:gd name="adj" fmla="val 4655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6435209" y="5894784"/>
            <a:ext cx="442198" cy="442198"/>
          </a:xfrm>
          <a:prstGeom prst="roundRect">
            <a:avLst>
              <a:gd name="adj" fmla="val 20676452"/>
            </a:avLst>
          </a:prstGeom>
          <a:solidFill>
            <a:srgbClr val="1B1B27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56772" y="6016347"/>
            <a:ext cx="198953" cy="198953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435209" y="6432709"/>
            <a:ext cx="1842968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Legnagyobb siker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6435209" y="6720483"/>
            <a:ext cx="7246382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áprilisi hadjárat a magyar szabadságharc legeredményesebb és legjelentősebb hadművelete volt.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6280190" y="7177802"/>
            <a:ext cx="7556421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áprilisi hadjárat sikere nemcsak katonai, hanem politikai és pszichológiai győzelem is volt. Megmutatta, hogy a magyar hadsereg képes legyőzni az osztrák erőket, és új reményt adott a szabadságharc híveinek.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75780"/>
            <a:ext cx="6925866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Reflektálás és tapasztalatok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93790" y="2660928"/>
            <a:ext cx="3232190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Miben segített az AI?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793790" y="3269575"/>
            <a:ext cx="6258520" cy="1559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Gyors válaszokat adott a történelmi kérdésekre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Átlátható összefoglalókat készített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Segített megtalálni a fontos részleteket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Ötleteket adott a kutatáshoz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585710" y="2660928"/>
            <a:ext cx="3250763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Mit kellett ellenőrizni?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585710" y="3269575"/>
            <a:ext cx="6258520" cy="1559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AI néha pontatlan vagy hiányos információkat ad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időrendi sorrendet fontos volt ellenőrizni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személyek szerepének részleteit át kellett nézni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tankönyv mindig elsődleges forrás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93790" y="5130522"/>
            <a:ext cx="13042821" cy="1623298"/>
          </a:xfrm>
          <a:prstGeom prst="roundRect">
            <a:avLst>
              <a:gd name="adj" fmla="val 5575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7C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39654" y="5376386"/>
            <a:ext cx="490168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Hasznos lehet történelem tanulásához?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1039654" y="5835729"/>
            <a:ext cx="12551093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Igen, de csak mint segédeszköz! Az AI remek lehet a kezdeti információk megszerzéséhez és az ötletekhez, de a pontos történelmi tények megerősítéséhez mindig megbízható forrásokat kell használni.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937</Words>
  <Application>Microsoft Office PowerPoint</Application>
  <PresentationFormat>Egyéni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Calibri</vt:lpstr>
      <vt:lpstr>Raleway Light</vt:lpstr>
      <vt:lpstr>Raleway</vt:lpstr>
      <vt:lpstr>Arial</vt:lpstr>
      <vt:lpstr>Roboto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Szantó Marika</dc:creator>
  <cp:lastModifiedBy>Szantó Marika</cp:lastModifiedBy>
  <cp:revision>2</cp:revision>
  <dcterms:created xsi:type="dcterms:W3CDTF">2026-03-12T14:45:06Z</dcterms:created>
  <dcterms:modified xsi:type="dcterms:W3CDTF">2026-03-12T14:46:18Z</dcterms:modified>
</cp:coreProperties>
</file>