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Source Sans 3"/>
      <p:regular r:id="rId17"/>
    </p:embeddedFont>
    <p:embeddedFont>
      <p:font typeface="Source Sans 3"/>
      <p:regular r:id="rId18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2" Type="http://schemas.openxmlformats.org/officeDocument/2006/relationships/image" Target="../media/image-1010-2.png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2" Type="http://schemas.openxmlformats.org/officeDocument/2006/relationships/image" Target="../media/image-1011-2.png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2" Type="http://schemas.openxmlformats.org/officeDocument/2006/relationships/image" Target="../media/image-1006-2.png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2" Type="http://schemas.openxmlformats.org/officeDocument/2006/relationships/image" Target="../media/image-1008-2.png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2" Type="http://schemas.openxmlformats.org/officeDocument/2006/relationships/image" Target="../media/image-1009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svg"/><Relationship Id="rId3" Type="http://schemas.openxmlformats.org/officeDocument/2006/relationships/image" Target="../media/image-2-3.png"/><Relationship Id="rId4" Type="http://schemas.openxmlformats.org/officeDocument/2006/relationships/image" Target="../media/image-2-4.svg"/><Relationship Id="rId5" Type="http://schemas.openxmlformats.org/officeDocument/2006/relationships/image" Target="../media/image-2-5.png"/><Relationship Id="rId6" Type="http://schemas.openxmlformats.org/officeDocument/2006/relationships/image" Target="../media/image-2-6.svg"/><Relationship Id="rId7" Type="http://schemas.openxmlformats.org/officeDocument/2006/relationships/slideLayout" Target="../slideLayouts/slideLayout3.xml"/><Relationship Id="rId8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5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sv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7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8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3.png"/><Relationship Id="rId4" Type="http://schemas.openxmlformats.org/officeDocument/2006/relationships/image" Target="../media/image-9-4.svg"/><Relationship Id="rId5" Type="http://schemas.openxmlformats.org/officeDocument/2006/relationships/image" Target="../media/image-9-5.png"/><Relationship Id="rId6" Type="http://schemas.openxmlformats.org/officeDocument/2006/relationships/image" Target="../media/image-9-6.svg"/><Relationship Id="rId7" Type="http://schemas.openxmlformats.org/officeDocument/2006/relationships/image" Target="../media/image-9-7.png"/><Relationship Id="rId8" Type="http://schemas.openxmlformats.org/officeDocument/2006/relationships/image" Target="../media/image-9-8.svg"/><Relationship Id="rId9" Type="http://schemas.openxmlformats.org/officeDocument/2006/relationships/image" Target="../media/image-9-9.png"/><Relationship Id="rId10" Type="http://schemas.openxmlformats.org/officeDocument/2006/relationships/slideLayout" Target="../slideLayouts/slideLayout10.xml"/><Relationship Id="rId11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3391733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Mahlzeiten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4454723"/>
            <a:ext cx="746855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Einfache Einführung für A2 Niveau</a:t>
            </a:r>
            <a:endParaRPr lang="en-US" sz="1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4023" y="1050608"/>
            <a:ext cx="7635954" cy="12673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950"/>
              </a:lnSpc>
              <a:buNone/>
            </a:pPr>
            <a:r>
              <a:rPr lang="en-US" sz="39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Zusammenfassung und Übung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754023" y="2608659"/>
            <a:ext cx="3721060" cy="1861066"/>
          </a:xfrm>
          <a:prstGeom prst="roundRect">
            <a:avLst>
              <a:gd name="adj" fmla="val 4862"/>
            </a:avLst>
          </a:prstGeom>
          <a:solidFill>
            <a:srgbClr val="F9D2EB"/>
          </a:solidFill>
          <a:ln w="7620">
            <a:solidFill>
              <a:srgbClr val="DFB8D1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77027" y="2831663"/>
            <a:ext cx="2816423" cy="316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Drei Hauptmahlzeiten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977027" y="3264813"/>
            <a:ext cx="3275052" cy="9819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Frühstück, Mittagessen und Abendessen sind wichtig für unseren Tag.</a:t>
            </a:r>
            <a:endParaRPr lang="en-US" sz="1650" dirty="0"/>
          </a:p>
        </p:txBody>
      </p:sp>
      <p:sp>
        <p:nvSpPr>
          <p:cNvPr id="7" name="Shape 4"/>
          <p:cNvSpPr/>
          <p:nvPr/>
        </p:nvSpPr>
        <p:spPr>
          <a:xfrm>
            <a:off x="4668917" y="2608659"/>
            <a:ext cx="3721060" cy="1861066"/>
          </a:xfrm>
          <a:prstGeom prst="roundRect">
            <a:avLst>
              <a:gd name="adj" fmla="val 4862"/>
            </a:avLst>
          </a:prstGeom>
          <a:solidFill>
            <a:srgbClr val="F9D2EB"/>
          </a:solidFill>
          <a:ln w="7620">
            <a:solidFill>
              <a:srgbClr val="DFB8D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891921" y="2831663"/>
            <a:ext cx="2746058" cy="316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Verschiedene Speisen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4891921" y="3264813"/>
            <a:ext cx="3275052" cy="6546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Jede Mahlzeit hat unterschiedliche typische Gerichte und Speisen.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754023" y="4663559"/>
            <a:ext cx="7635954" cy="1206460"/>
          </a:xfrm>
          <a:prstGeom prst="roundRect">
            <a:avLst>
              <a:gd name="adj" fmla="val 7500"/>
            </a:avLst>
          </a:prstGeom>
          <a:solidFill>
            <a:srgbClr val="F9D2EB"/>
          </a:solidFill>
          <a:ln w="7620">
            <a:solidFill>
              <a:srgbClr val="DFB8D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77027" y="4886563"/>
            <a:ext cx="2534603" cy="316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Ihre Übung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977027" y="5319713"/>
            <a:ext cx="7189946" cy="327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Was isst du gern zum Frühstück? Sprechen Sie auf Deutsch!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1077158" y="6306264"/>
            <a:ext cx="7312819" cy="6546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5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Denken Sie daran:</a:t>
            </a:r>
            <a:pPr algn="l" indent="0" marL="0">
              <a:lnSpc>
                <a:spcPts val="2550"/>
              </a:lnSpc>
              <a:buNone/>
            </a:pPr>
            <a:r>
              <a:rPr lang="en-US" sz="1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Mahlzeiten sind nicht nur wichtig für die Gesundheit, sondern auch für die Gemeinschaft und das Zusammenkommen.</a:t>
            </a:r>
            <a:endParaRPr lang="en-US" sz="1650" dirty="0"/>
          </a:p>
        </p:txBody>
      </p:sp>
      <p:sp>
        <p:nvSpPr>
          <p:cNvPr id="14" name="Shape 11"/>
          <p:cNvSpPr/>
          <p:nvPr/>
        </p:nvSpPr>
        <p:spPr>
          <a:xfrm>
            <a:off x="754023" y="6088142"/>
            <a:ext cx="30480" cy="1090851"/>
          </a:xfrm>
          <a:prstGeom prst="rect">
            <a:avLst/>
          </a:prstGeom>
          <a:solidFill>
            <a:srgbClr val="E851B2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166938"/>
            <a:ext cx="604397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Was sind Mahlzeiten?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37724" y="3349704"/>
            <a:ext cx="4158734" cy="2712839"/>
          </a:xfrm>
          <a:prstGeom prst="roundRect">
            <a:avLst>
              <a:gd name="adj" fmla="val 3706"/>
            </a:avLst>
          </a:prstGeom>
          <a:solidFill>
            <a:srgbClr val="F9D2EB"/>
          </a:solidFill>
          <a:ln w="7620">
            <a:solidFill>
              <a:srgbClr val="DFB8D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84659" y="3596640"/>
            <a:ext cx="718066" cy="718066"/>
          </a:xfrm>
          <a:prstGeom prst="roundRect">
            <a:avLst>
              <a:gd name="adj" fmla="val 12732932"/>
            </a:avLst>
          </a:prstGeom>
          <a:solidFill>
            <a:srgbClr val="E851B2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82065" y="3794046"/>
            <a:ext cx="323136" cy="32313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84659" y="455402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Zeiten zum Essen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84659" y="5049560"/>
            <a:ext cx="366486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Mahlzeiten sind die festen Zeiten, zu denen wir während des Tages essen.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5235773" y="3349704"/>
            <a:ext cx="4158734" cy="2712839"/>
          </a:xfrm>
          <a:prstGeom prst="roundRect">
            <a:avLst>
              <a:gd name="adj" fmla="val 3706"/>
            </a:avLst>
          </a:prstGeom>
          <a:solidFill>
            <a:srgbClr val="F9D2EB"/>
          </a:solidFill>
          <a:ln w="7620">
            <a:solidFill>
              <a:srgbClr val="DFB8D1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2709" y="3596640"/>
            <a:ext cx="718066" cy="718066"/>
          </a:xfrm>
          <a:prstGeom prst="roundRect">
            <a:avLst>
              <a:gd name="adj" fmla="val 12732932"/>
            </a:avLst>
          </a:prstGeom>
          <a:solidFill>
            <a:srgbClr val="E851B2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0115" y="3794046"/>
            <a:ext cx="323136" cy="32313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82709" y="4554022"/>
            <a:ext cx="3128843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Drei Hauptmahlzeiten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5482709" y="5049560"/>
            <a:ext cx="366486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Frühstück am Morgen, Mittagessen mittags und Abendessen am Abend.</a:t>
            </a:r>
            <a:endParaRPr lang="en-US" sz="1850" dirty="0"/>
          </a:p>
        </p:txBody>
      </p:sp>
      <p:sp>
        <p:nvSpPr>
          <p:cNvPr id="13" name="Shape 9"/>
          <p:cNvSpPr/>
          <p:nvPr/>
        </p:nvSpPr>
        <p:spPr>
          <a:xfrm>
            <a:off x="9633823" y="3349704"/>
            <a:ext cx="4158853" cy="2712839"/>
          </a:xfrm>
          <a:prstGeom prst="roundRect">
            <a:avLst>
              <a:gd name="adj" fmla="val 3706"/>
            </a:avLst>
          </a:prstGeom>
          <a:solidFill>
            <a:srgbClr val="F9D2EB"/>
          </a:solidFill>
          <a:ln w="7620">
            <a:solidFill>
              <a:srgbClr val="DFB8D1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880759" y="3596640"/>
            <a:ext cx="718066" cy="718066"/>
          </a:xfrm>
          <a:prstGeom prst="roundRect">
            <a:avLst>
              <a:gd name="adj" fmla="val 12732932"/>
            </a:avLst>
          </a:prstGeom>
          <a:solidFill>
            <a:srgbClr val="E851B2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78164" y="3794046"/>
            <a:ext cx="323136" cy="32313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80759" y="4554022"/>
            <a:ext cx="2912864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Zwischenmahlzeiten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9880759" y="5049560"/>
            <a:ext cx="366498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Kleine Snacks zwischendurch, zum Beispiel Obst oder Joghurt.</a:t>
            </a:r>
            <a:endParaRPr lang="en-US" sz="1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824752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Das Frühstück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312705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Die erste Mahlzeit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837724" y="3718322"/>
            <a:ext cx="3442335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Frühstück ist die erste Mahlzeit am Tag. Sie gibt uns Energie für den Tag.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4871561" y="312705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Typische Speisen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4871561" y="3718322"/>
            <a:ext cx="3442335" cy="13164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Brot, Butter, Marmelade</a:t>
            </a:r>
            <a:endParaRPr lang="en-US" sz="1850" dirty="0"/>
          </a:p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Kaffee oder Tee</a:t>
            </a:r>
            <a:endParaRPr lang="en-US" sz="1850" dirty="0"/>
          </a:p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Eier, Käse, Wurst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837724" y="5387697"/>
            <a:ext cx="7468553" cy="1017151"/>
          </a:xfrm>
          <a:prstGeom prst="roundRect">
            <a:avLst>
              <a:gd name="adj" fmla="val 9884"/>
            </a:avLst>
          </a:prstGeom>
          <a:solidFill>
            <a:srgbClr val="F6BBE1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039" y="5736431"/>
            <a:ext cx="299204" cy="23931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615559" y="5686782"/>
            <a:ext cx="6451402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Beispiel: „Ich esse Brot mit Käse zum Frühstück."</a:t>
            </a:r>
            <a:endParaRPr lang="en-US" sz="1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824752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Das Mittagessen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324124" y="312705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Die Hauptmahlzeit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6324124" y="3718322"/>
            <a:ext cx="3442335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Mittagessen ist die wichtigste und größte Mahlzeit in Deutschland und Österreich.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10357961" y="312705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Typische Gerichte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357961" y="3718322"/>
            <a:ext cx="3442335" cy="13164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Suppe als Vorspeise</a:t>
            </a:r>
            <a:endParaRPr lang="en-US" sz="1850" dirty="0"/>
          </a:p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Fleisch mit Gemüse</a:t>
            </a:r>
            <a:endParaRPr lang="en-US" sz="1850" dirty="0"/>
          </a:p>
          <a:p>
            <a:pPr algn="l" marL="342900" indent="-342900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Kartoffeln, Reis oder Nudeln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6324124" y="5387697"/>
            <a:ext cx="7468553" cy="1017151"/>
          </a:xfrm>
          <a:prstGeom prst="roundRect">
            <a:avLst>
              <a:gd name="adj" fmla="val 9884"/>
            </a:avLst>
          </a:prstGeom>
          <a:solidFill>
            <a:srgbClr val="F6BBE1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3439" y="5736431"/>
            <a:ext cx="299204" cy="23931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101959" y="5686782"/>
            <a:ext cx="6451402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Beispiel: „Zum Mittagessen esse ich Hähnchen mit Salat."</a:t>
            </a:r>
            <a:endParaRPr lang="en-US" sz="1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662470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Das Abendessen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7724" y="2725460"/>
            <a:ext cx="3614618" cy="2184202"/>
          </a:xfrm>
          <a:prstGeom prst="roundRect">
            <a:avLst>
              <a:gd name="adj" fmla="val 4603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DFB8D1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107519" y="299525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Leichter als Mittag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107519" y="3490793"/>
            <a:ext cx="307502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Abendessen ist meist leichter und gesünder als das Mittagessen.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4691658" y="2725460"/>
            <a:ext cx="3614618" cy="2184202"/>
          </a:xfrm>
          <a:prstGeom prst="roundRect">
            <a:avLst>
              <a:gd name="adj" fmla="val 4603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DFB8D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61453" y="299525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Typische Speisen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61453" y="3490793"/>
            <a:ext cx="307502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Oft Brot mit Wurst, Käse oder Salat. Manchmal auch warmes Essen.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837724" y="5148977"/>
            <a:ext cx="7468553" cy="1418153"/>
          </a:xfrm>
          <a:prstGeom prst="roundRect">
            <a:avLst>
              <a:gd name="adj" fmla="val 7090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DFB8D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107519" y="541877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Beispiel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107519" y="5914311"/>
            <a:ext cx="6928961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„Am Abend esse ich ein Sandwich und trinke Wasser."</a:t>
            </a:r>
            <a:endParaRPr lang="en-US" sz="1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278612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Zwischenmahlzeiten (Snacks)</a:t>
            </a:r>
            <a:endParaRPr lang="en-US" sz="44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724" y="3045619"/>
            <a:ext cx="598408" cy="59840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735336" y="304561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Kleine Snacks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735336" y="3541157"/>
            <a:ext cx="6570940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Kleine Mahlzeiten zwischendurch, zum Beispiel Obst, Nüsse oder Joghurt.</a:t>
            </a:r>
            <a:endParaRPr lang="en-US" sz="18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7724" y="4785955"/>
            <a:ext cx="598408" cy="59840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735336" y="478595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Kaffee und Kuchen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1735336" y="5281493"/>
            <a:ext cx="6570940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Beliebt sind auch Kuchen oder Kekse zum Kaffee am Nachmittag.</a:t>
            </a:r>
            <a:endParaRPr lang="en-US" sz="1850" dirty="0"/>
          </a:p>
        </p:txBody>
      </p:sp>
      <p:sp>
        <p:nvSpPr>
          <p:cNvPr id="10" name="Shape 5"/>
          <p:cNvSpPr/>
          <p:nvPr/>
        </p:nvSpPr>
        <p:spPr>
          <a:xfrm>
            <a:off x="837724" y="5933718"/>
            <a:ext cx="7468553" cy="1017151"/>
          </a:xfrm>
          <a:prstGeom prst="roundRect">
            <a:avLst>
              <a:gd name="adj" fmla="val 9884"/>
            </a:avLst>
          </a:prstGeom>
          <a:solidFill>
            <a:srgbClr val="F6BBE1"/>
          </a:solidFill>
          <a:ln/>
        </p:spPr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7039" y="6282452"/>
            <a:ext cx="299204" cy="23931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615559" y="6232803"/>
            <a:ext cx="6451402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Beispiel: „Ich esse einen Apfel als Snack."</a:t>
            </a:r>
            <a:endParaRPr lang="en-US" sz="1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5574" y="618053"/>
            <a:ext cx="7276981" cy="660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50"/>
              </a:lnSpc>
              <a:buNone/>
            </a:pPr>
            <a:r>
              <a:rPr lang="en-US" sz="41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Typische deutsche Gerichte</a:t>
            </a:r>
            <a:endParaRPr lang="en-US" sz="41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5574" y="1699141"/>
            <a:ext cx="3067526" cy="306752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85574" y="4977051"/>
            <a:ext cx="2640568" cy="330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Sauerkraut</a:t>
            </a:r>
            <a:endParaRPr lang="en-US" sz="2050" dirty="0"/>
          </a:p>
        </p:txBody>
      </p:sp>
      <p:sp>
        <p:nvSpPr>
          <p:cNvPr id="5" name="Text 2"/>
          <p:cNvSpPr/>
          <p:nvPr/>
        </p:nvSpPr>
        <p:spPr>
          <a:xfrm>
            <a:off x="785574" y="5433298"/>
            <a:ext cx="3067526" cy="695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Gärtkohl, oft mit Fleisch oder Würstchen serviert.</a:t>
            </a:r>
            <a:endParaRPr lang="en-US" sz="17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6110" y="1699141"/>
            <a:ext cx="3067526" cy="306752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116110" y="4977051"/>
            <a:ext cx="2640568" cy="330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Bratwurst</a:t>
            </a:r>
            <a:endParaRPr lang="en-US" sz="2050" dirty="0"/>
          </a:p>
        </p:txBody>
      </p:sp>
      <p:sp>
        <p:nvSpPr>
          <p:cNvPr id="8" name="Text 4"/>
          <p:cNvSpPr/>
          <p:nvPr/>
        </p:nvSpPr>
        <p:spPr>
          <a:xfrm>
            <a:off x="4116110" y="5433298"/>
            <a:ext cx="3067526" cy="695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Beliebte Wurst, serviert mit Senf oder Brot.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6645" y="1699141"/>
            <a:ext cx="3067526" cy="306752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446645" y="4977051"/>
            <a:ext cx="2640568" cy="330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Brezel</a:t>
            </a:r>
            <a:endParaRPr lang="en-US" sz="2050" dirty="0"/>
          </a:p>
        </p:txBody>
      </p:sp>
      <p:sp>
        <p:nvSpPr>
          <p:cNvPr id="11" name="Text 6"/>
          <p:cNvSpPr/>
          <p:nvPr/>
        </p:nvSpPr>
        <p:spPr>
          <a:xfrm>
            <a:off x="7446645" y="5433298"/>
            <a:ext cx="3067526" cy="695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Traditionelles Gebäck, oft salzig und knusprig.</a:t>
            </a:r>
            <a:endParaRPr lang="en-US" sz="17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7180" y="1699141"/>
            <a:ext cx="3067645" cy="306764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777180" y="4977170"/>
            <a:ext cx="3067645" cy="6600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Schwarzwälder Kirschtorte</a:t>
            </a:r>
            <a:endParaRPr lang="en-US" sz="2050" dirty="0"/>
          </a:p>
        </p:txBody>
      </p:sp>
      <p:sp>
        <p:nvSpPr>
          <p:cNvPr id="14" name="Text 8"/>
          <p:cNvSpPr/>
          <p:nvPr/>
        </p:nvSpPr>
        <p:spPr>
          <a:xfrm>
            <a:off x="10777180" y="5763458"/>
            <a:ext cx="3067645" cy="695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Bekannter Kuchen aus der Schwarzwald-Region.</a:t>
            </a:r>
            <a:endParaRPr lang="en-US" sz="1750" dirty="0"/>
          </a:p>
        </p:txBody>
      </p:sp>
      <p:sp>
        <p:nvSpPr>
          <p:cNvPr id="15" name="Shape 9"/>
          <p:cNvSpPr/>
          <p:nvPr/>
        </p:nvSpPr>
        <p:spPr>
          <a:xfrm>
            <a:off x="785574" y="6695718"/>
            <a:ext cx="13059251" cy="915710"/>
          </a:xfrm>
          <a:prstGeom prst="roundRect">
            <a:avLst>
              <a:gd name="adj" fmla="val 10295"/>
            </a:avLst>
          </a:prstGeom>
          <a:solidFill>
            <a:srgbClr val="F6BBE1"/>
          </a:solidFill>
          <a:ln/>
        </p:spPr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007" y="7015996"/>
            <a:ext cx="280511" cy="224433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514951" y="6962180"/>
            <a:ext cx="12105442" cy="347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Beispiel: „Ich mag Bratwurst mit Senf."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088708"/>
            <a:ext cx="5854779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Mahlzeiten im Alltag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1106924" y="2151698"/>
            <a:ext cx="30480" cy="4989076"/>
          </a:xfrm>
          <a:prstGeom prst="roundRect">
            <a:avLst>
              <a:gd name="adj" fmla="val 329856"/>
            </a:avLst>
          </a:prstGeom>
          <a:solidFill>
            <a:srgbClr val="DFB8D1"/>
          </a:solidFill>
          <a:ln/>
        </p:spPr>
      </p:sp>
      <p:sp>
        <p:nvSpPr>
          <p:cNvPr id="5" name="Shape 2"/>
          <p:cNvSpPr/>
          <p:nvPr/>
        </p:nvSpPr>
        <p:spPr>
          <a:xfrm>
            <a:off x="1345704" y="2405658"/>
            <a:ext cx="718066" cy="30480"/>
          </a:xfrm>
          <a:prstGeom prst="roundRect">
            <a:avLst>
              <a:gd name="adj" fmla="val 329856"/>
            </a:avLst>
          </a:prstGeom>
          <a:solidFill>
            <a:srgbClr val="DFB8D1"/>
          </a:solidFill>
          <a:ln/>
        </p:spPr>
      </p:sp>
      <p:sp>
        <p:nvSpPr>
          <p:cNvPr id="6" name="Shape 3"/>
          <p:cNvSpPr/>
          <p:nvPr/>
        </p:nvSpPr>
        <p:spPr>
          <a:xfrm>
            <a:off x="837664" y="2151698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9D2EB"/>
          </a:solidFill>
          <a:ln w="7620">
            <a:solidFill>
              <a:srgbClr val="DFB8D1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37915" y="2209681"/>
            <a:ext cx="337899" cy="422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2303859" y="223397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Frühstück zu Hause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2303859" y="2729508"/>
            <a:ext cx="600241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Die meisten Menschen frühstücken zu Hause oder essen etwas in der Schule.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1345704" y="4228267"/>
            <a:ext cx="718066" cy="30480"/>
          </a:xfrm>
          <a:prstGeom prst="roundRect">
            <a:avLst>
              <a:gd name="adj" fmla="val 329856"/>
            </a:avLst>
          </a:prstGeom>
          <a:solidFill>
            <a:srgbClr val="DFB8D1"/>
          </a:solidFill>
          <a:ln/>
        </p:spPr>
      </p:sp>
      <p:sp>
        <p:nvSpPr>
          <p:cNvPr id="11" name="Shape 8"/>
          <p:cNvSpPr/>
          <p:nvPr/>
        </p:nvSpPr>
        <p:spPr>
          <a:xfrm>
            <a:off x="837664" y="3974306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9D2EB"/>
          </a:solidFill>
          <a:ln w="7620">
            <a:solidFill>
              <a:srgbClr val="DFB8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37915" y="4032290"/>
            <a:ext cx="337899" cy="422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2303859" y="4056578"/>
            <a:ext cx="3779520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Mittagessen in der Kantine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2303859" y="4552117"/>
            <a:ext cx="600241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Viele essen mittags in der Kantine bei der Arbeit oder Schule.</a:t>
            </a:r>
            <a:endParaRPr lang="en-US" sz="1850" dirty="0"/>
          </a:p>
        </p:txBody>
      </p:sp>
      <p:sp>
        <p:nvSpPr>
          <p:cNvPr id="15" name="Shape 12"/>
          <p:cNvSpPr/>
          <p:nvPr/>
        </p:nvSpPr>
        <p:spPr>
          <a:xfrm>
            <a:off x="1345704" y="6050875"/>
            <a:ext cx="718066" cy="30480"/>
          </a:xfrm>
          <a:prstGeom prst="roundRect">
            <a:avLst>
              <a:gd name="adj" fmla="val 329856"/>
            </a:avLst>
          </a:prstGeom>
          <a:solidFill>
            <a:srgbClr val="DFB8D1"/>
          </a:solidFill>
          <a:ln/>
        </p:spPr>
      </p:sp>
      <p:sp>
        <p:nvSpPr>
          <p:cNvPr id="16" name="Shape 13"/>
          <p:cNvSpPr/>
          <p:nvPr/>
        </p:nvSpPr>
        <p:spPr>
          <a:xfrm>
            <a:off x="837664" y="5796915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9D2EB"/>
          </a:solidFill>
          <a:ln w="7620">
            <a:solidFill>
              <a:srgbClr val="DFB8D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37915" y="5854898"/>
            <a:ext cx="337899" cy="422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2303859" y="5879187"/>
            <a:ext cx="3384352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Abendessen mit Familie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2303859" y="6374725"/>
            <a:ext cx="600241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Abendessen ist oft ein Familientreffen mit Freunden oder Verwandten.</a:t>
            </a:r>
            <a:endParaRPr lang="en-US" sz="1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0818" y="664131"/>
            <a:ext cx="8031599" cy="698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50"/>
              </a:lnSpc>
              <a:buNone/>
            </a:pPr>
            <a:r>
              <a:rPr lang="en-US" sz="43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Wichtige Wörter zum Thema</a:t>
            </a:r>
            <a:endParaRPr lang="en-US" sz="4350" dirty="0"/>
          </a:p>
        </p:txBody>
      </p:sp>
      <p:sp>
        <p:nvSpPr>
          <p:cNvPr id="3" name="Shape 1"/>
          <p:cNvSpPr/>
          <p:nvPr/>
        </p:nvSpPr>
        <p:spPr>
          <a:xfrm>
            <a:off x="830818" y="1833205"/>
            <a:ext cx="6366629" cy="2114312"/>
          </a:xfrm>
          <a:prstGeom prst="roundRect">
            <a:avLst>
              <a:gd name="adj" fmla="val 4716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DFB8D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61298" y="1863685"/>
            <a:ext cx="6305669" cy="712113"/>
          </a:xfrm>
          <a:prstGeom prst="roundRect">
            <a:avLst>
              <a:gd name="adj" fmla="val 8866"/>
            </a:avLst>
          </a:prstGeom>
          <a:solidFill>
            <a:srgbClr val="F9D2EB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36075" y="2037874"/>
            <a:ext cx="355997" cy="35599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98590" y="2811185"/>
            <a:ext cx="3060383" cy="3490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Grundlegende Verben</a:t>
            </a:r>
            <a:endParaRPr lang="en-US" sz="2150" dirty="0"/>
          </a:p>
        </p:txBody>
      </p:sp>
      <p:sp>
        <p:nvSpPr>
          <p:cNvPr id="7" name="Text 4"/>
          <p:cNvSpPr/>
          <p:nvPr/>
        </p:nvSpPr>
        <p:spPr>
          <a:xfrm>
            <a:off x="1098590" y="3301484"/>
            <a:ext cx="5831086" cy="378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5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essen, trinken, kochen, backen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7432834" y="1833205"/>
            <a:ext cx="6366748" cy="2114312"/>
          </a:xfrm>
          <a:prstGeom prst="roundRect">
            <a:avLst>
              <a:gd name="adj" fmla="val 4716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DFB8D1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463314" y="1863685"/>
            <a:ext cx="6305788" cy="712113"/>
          </a:xfrm>
          <a:prstGeom prst="roundRect">
            <a:avLst>
              <a:gd name="adj" fmla="val 8866"/>
            </a:avLst>
          </a:prstGeom>
          <a:solidFill>
            <a:srgbClr val="F9D2EB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38209" y="2037874"/>
            <a:ext cx="355997" cy="35599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700605" y="2811185"/>
            <a:ext cx="2792968" cy="3490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Mahlzeiten</a:t>
            </a:r>
            <a:endParaRPr lang="en-US" sz="2150" dirty="0"/>
          </a:p>
        </p:txBody>
      </p:sp>
      <p:sp>
        <p:nvSpPr>
          <p:cNvPr id="12" name="Text 8"/>
          <p:cNvSpPr/>
          <p:nvPr/>
        </p:nvSpPr>
        <p:spPr>
          <a:xfrm>
            <a:off x="7700605" y="3301484"/>
            <a:ext cx="5831205" cy="378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5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Frühstück, Mittagessen, Abendessen, Snack</a:t>
            </a:r>
            <a:endParaRPr lang="en-US" sz="1850" dirty="0"/>
          </a:p>
        </p:txBody>
      </p:sp>
      <p:sp>
        <p:nvSpPr>
          <p:cNvPr id="13" name="Shape 9"/>
          <p:cNvSpPr/>
          <p:nvPr/>
        </p:nvSpPr>
        <p:spPr>
          <a:xfrm>
            <a:off x="830818" y="4182904"/>
            <a:ext cx="6366629" cy="2114312"/>
          </a:xfrm>
          <a:prstGeom prst="roundRect">
            <a:avLst>
              <a:gd name="adj" fmla="val 4716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DFB8D1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861298" y="4213384"/>
            <a:ext cx="6305669" cy="712113"/>
          </a:xfrm>
          <a:prstGeom prst="roundRect">
            <a:avLst>
              <a:gd name="adj" fmla="val 8866"/>
            </a:avLst>
          </a:prstGeom>
          <a:solidFill>
            <a:srgbClr val="F9D2EB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36075" y="4387572"/>
            <a:ext cx="355997" cy="355997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098590" y="5160883"/>
            <a:ext cx="2792968" cy="3490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Essen</a:t>
            </a:r>
            <a:endParaRPr lang="en-US" sz="2150" dirty="0"/>
          </a:p>
        </p:txBody>
      </p:sp>
      <p:sp>
        <p:nvSpPr>
          <p:cNvPr id="17" name="Text 12"/>
          <p:cNvSpPr/>
          <p:nvPr/>
        </p:nvSpPr>
        <p:spPr>
          <a:xfrm>
            <a:off x="1098590" y="5651183"/>
            <a:ext cx="5831086" cy="378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5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Brot, Käse, Fleisch, Gemüse, Obst</a:t>
            </a:r>
            <a:endParaRPr lang="en-US" sz="1850" dirty="0"/>
          </a:p>
        </p:txBody>
      </p:sp>
      <p:sp>
        <p:nvSpPr>
          <p:cNvPr id="18" name="Shape 13"/>
          <p:cNvSpPr/>
          <p:nvPr/>
        </p:nvSpPr>
        <p:spPr>
          <a:xfrm>
            <a:off x="7432834" y="4182904"/>
            <a:ext cx="6366748" cy="2114312"/>
          </a:xfrm>
          <a:prstGeom prst="roundRect">
            <a:avLst>
              <a:gd name="adj" fmla="val 4716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DFB8D1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7463314" y="4213384"/>
            <a:ext cx="6305788" cy="712113"/>
          </a:xfrm>
          <a:prstGeom prst="roundRect">
            <a:avLst>
              <a:gd name="adj" fmla="val 8866"/>
            </a:avLst>
          </a:prstGeom>
          <a:solidFill>
            <a:srgbClr val="F9D2EB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38209" y="4387572"/>
            <a:ext cx="355997" cy="355997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700605" y="5160883"/>
            <a:ext cx="2792968" cy="3490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Getränke</a:t>
            </a:r>
            <a:endParaRPr lang="en-US" sz="2150" dirty="0"/>
          </a:p>
        </p:txBody>
      </p:sp>
      <p:sp>
        <p:nvSpPr>
          <p:cNvPr id="22" name="Text 16"/>
          <p:cNvSpPr/>
          <p:nvPr/>
        </p:nvSpPr>
        <p:spPr>
          <a:xfrm>
            <a:off x="7700605" y="5651183"/>
            <a:ext cx="5831205" cy="378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50"/>
              </a:lnSpc>
              <a:buNone/>
            </a:pPr>
            <a:r>
              <a:rPr lang="en-US" sz="1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Kaffee, Tee, Wasser, Saft, Milch</a:t>
            </a:r>
            <a:endParaRPr lang="en-US" sz="1850" dirty="0"/>
          </a:p>
        </p:txBody>
      </p:sp>
      <p:sp>
        <p:nvSpPr>
          <p:cNvPr id="23" name="Shape 17"/>
          <p:cNvSpPr/>
          <p:nvPr/>
        </p:nvSpPr>
        <p:spPr>
          <a:xfrm>
            <a:off x="830818" y="6562011"/>
            <a:ext cx="12968764" cy="1003340"/>
          </a:xfrm>
          <a:prstGeom prst="roundRect">
            <a:avLst>
              <a:gd name="adj" fmla="val 9938"/>
            </a:avLst>
          </a:prstGeom>
          <a:solidFill>
            <a:srgbClr val="F6BBE1"/>
          </a:solidFill>
          <a:ln/>
        </p:spPr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8110" y="6910030"/>
            <a:ext cx="296704" cy="237292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602105" y="6856690"/>
            <a:ext cx="11960185" cy="378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5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Beispiel: „Ich esse gern Gemüse und trinke Saft."</a:t>
            </a:r>
            <a:endParaRPr lang="en-US" sz="1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2026-03-25T12:25:12Z</dcterms:created>
  <dcterms:modified xsi:type="dcterms:W3CDTF">2026-03-25T12:25:12Z</dcterms:modified>
</cp:coreProperties>
</file>