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PT Serif" panose="020B0604020202020204" charset="-18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DM Sans" panose="020B0604020202020204" charset="-18"/>
      <p:regular r:id="rId18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5" d="100"/>
          <a:sy n="55" d="100"/>
        </p:scale>
        <p:origin x="58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23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-10-7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-10-5.svg"/><Relationship Id="rId5" Type="http://schemas.openxmlformats.org/officeDocument/2006/relationships/image" Target="../media/image-10-3.svg"/><Relationship Id="rId4" Type="http://schemas.openxmlformats.org/officeDocument/2006/relationships/image" Target="../media/image4.png"/><Relationship Id="rId9" Type="http://schemas.openxmlformats.org/officeDocument/2006/relationships/image" Target="../media/image-10-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-3-8.svg"/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-3-6.svg"/><Relationship Id="rId5" Type="http://schemas.openxmlformats.org/officeDocument/2006/relationships/image" Target="../media/image-3-4.svg"/><Relationship Id="rId4" Type="http://schemas.openxmlformats.org/officeDocument/2006/relationships/image" Target="../media/image-3-2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-7-13.svg"/><Relationship Id="rId3" Type="http://schemas.openxmlformats.org/officeDocument/2006/relationships/image" Target="../media/image5.png"/><Relationship Id="rId7" Type="http://schemas.openxmlformats.org/officeDocument/2006/relationships/image" Target="../media/image-7-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-7-5.svg"/><Relationship Id="rId11" Type="http://schemas.openxmlformats.org/officeDocument/2006/relationships/image" Target="../media/image-7-11.svg"/><Relationship Id="rId5" Type="http://schemas.openxmlformats.org/officeDocument/2006/relationships/image" Target="../media/image-7-3.svg"/><Relationship Id="rId4" Type="http://schemas.openxmlformats.org/officeDocument/2006/relationships/image" Target="../media/image4.png"/><Relationship Id="rId9" Type="http://schemas.openxmlformats.org/officeDocument/2006/relationships/image" Target="../media/image-7-9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864037" y="1163955"/>
            <a:ext cx="12902327" cy="16199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350"/>
              </a:lnSpc>
              <a:buNone/>
            </a:pPr>
            <a:r>
              <a:rPr lang="en-US" sz="51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E-banking szolgáltatások fogalma, lehetőségei</a:t>
            </a:r>
            <a:endParaRPr lang="en-US" sz="5100" dirty="0"/>
          </a:p>
        </p:txBody>
      </p:sp>
      <p:sp>
        <p:nvSpPr>
          <p:cNvPr id="5" name="Shape 2"/>
          <p:cNvSpPr/>
          <p:nvPr/>
        </p:nvSpPr>
        <p:spPr>
          <a:xfrm>
            <a:off x="864037" y="3154204"/>
            <a:ext cx="4285774" cy="464106"/>
          </a:xfrm>
          <a:prstGeom prst="roundRect">
            <a:avLst>
              <a:gd name="adj" fmla="val 6384"/>
            </a:avLst>
          </a:prstGeom>
          <a:solidFill>
            <a:srgbClr val="FFDECC"/>
          </a:solidFill>
          <a:ln/>
        </p:spPr>
      </p:sp>
      <p:sp>
        <p:nvSpPr>
          <p:cNvPr id="6" name="Text 3"/>
          <p:cNvSpPr/>
          <p:nvPr/>
        </p:nvSpPr>
        <p:spPr>
          <a:xfrm>
            <a:off x="1012150" y="3228261"/>
            <a:ext cx="3989546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VÁLLALKOZÁSOK MŰKÖDTETÉSE TANTÁRGY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864037" y="3895963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tananyag célja: a tanulók ismerjék meg az e-banking fogalmát, fő szolgáltatásait, előnyeit, kockázatait és a biztonságos használat alapelveit.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864037" y="4963716"/>
            <a:ext cx="246817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T Serif Light" pitchFamily="34" charset="0"/>
                <a:ea typeface="PT Serif Light" pitchFamily="34" charset="-122"/>
                <a:cs typeface="PT Serif Light" pitchFamily="34" charset="-120"/>
              </a:rPr>
              <a:t>01</a:t>
            </a:r>
            <a:endParaRPr lang="en-US" sz="1900" dirty="0"/>
          </a:p>
        </p:txBody>
      </p:sp>
      <p:sp>
        <p:nvSpPr>
          <p:cNvPr id="9" name="Shape 6"/>
          <p:cNvSpPr/>
          <p:nvPr/>
        </p:nvSpPr>
        <p:spPr>
          <a:xfrm>
            <a:off x="864037" y="5352812"/>
            <a:ext cx="4136231" cy="30480"/>
          </a:xfrm>
          <a:prstGeom prst="rect">
            <a:avLst/>
          </a:prstGeom>
          <a:solidFill>
            <a:srgbClr val="E04F00"/>
          </a:solidFill>
          <a:ln/>
        </p:spPr>
      </p:sp>
      <p:sp>
        <p:nvSpPr>
          <p:cNvPr id="10" name="Text 7"/>
          <p:cNvSpPr/>
          <p:nvPr/>
        </p:nvSpPr>
        <p:spPr>
          <a:xfrm>
            <a:off x="864037" y="5537121"/>
            <a:ext cx="3240405" cy="405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Tanulási terület</a:t>
            </a:r>
            <a:endParaRPr lang="en-US" sz="2550" dirty="0"/>
          </a:p>
        </p:txBody>
      </p:sp>
      <p:sp>
        <p:nvSpPr>
          <p:cNvPr id="11" name="Text 8"/>
          <p:cNvSpPr/>
          <p:nvPr/>
        </p:nvSpPr>
        <p:spPr>
          <a:xfrm>
            <a:off x="864037" y="6090285"/>
            <a:ext cx="413623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Gazdálkodási alaptevékenység ellátása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5247084" y="4963716"/>
            <a:ext cx="246817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T Serif Light" pitchFamily="34" charset="0"/>
                <a:ea typeface="PT Serif Light" pitchFamily="34" charset="-122"/>
                <a:cs typeface="PT Serif Light" pitchFamily="34" charset="-120"/>
              </a:rPr>
              <a:t>02</a:t>
            </a:r>
            <a:endParaRPr lang="en-US" sz="1900" dirty="0"/>
          </a:p>
        </p:txBody>
      </p:sp>
      <p:sp>
        <p:nvSpPr>
          <p:cNvPr id="13" name="Shape 10"/>
          <p:cNvSpPr/>
          <p:nvPr/>
        </p:nvSpPr>
        <p:spPr>
          <a:xfrm>
            <a:off x="5247084" y="5352812"/>
            <a:ext cx="4136231" cy="30480"/>
          </a:xfrm>
          <a:prstGeom prst="rect">
            <a:avLst/>
          </a:prstGeom>
          <a:solidFill>
            <a:srgbClr val="E04F00"/>
          </a:solidFill>
          <a:ln/>
        </p:spPr>
      </p:sp>
      <p:sp>
        <p:nvSpPr>
          <p:cNvPr id="14" name="Text 11"/>
          <p:cNvSpPr/>
          <p:nvPr/>
        </p:nvSpPr>
        <p:spPr>
          <a:xfrm>
            <a:off x="5247084" y="5537121"/>
            <a:ext cx="3240405" cy="405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Témakör</a:t>
            </a:r>
            <a:endParaRPr lang="en-US" sz="2550" dirty="0"/>
          </a:p>
        </p:txBody>
      </p:sp>
      <p:sp>
        <p:nvSpPr>
          <p:cNvPr id="15" name="Text 12"/>
          <p:cNvSpPr/>
          <p:nvPr/>
        </p:nvSpPr>
        <p:spPr>
          <a:xfrm>
            <a:off x="5247084" y="6090285"/>
            <a:ext cx="413623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Banki és elektronikus pénzügyi szolgáltatások</a:t>
            </a:r>
            <a:endParaRPr lang="en-US" sz="1900" dirty="0"/>
          </a:p>
        </p:txBody>
      </p:sp>
      <p:sp>
        <p:nvSpPr>
          <p:cNvPr id="16" name="Text 13"/>
          <p:cNvSpPr/>
          <p:nvPr/>
        </p:nvSpPr>
        <p:spPr>
          <a:xfrm>
            <a:off x="9630132" y="4963716"/>
            <a:ext cx="246817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T Serif Light" pitchFamily="34" charset="0"/>
                <a:ea typeface="PT Serif Light" pitchFamily="34" charset="-122"/>
                <a:cs typeface="PT Serif Light" pitchFamily="34" charset="-120"/>
              </a:rPr>
              <a:t>03</a:t>
            </a:r>
            <a:endParaRPr lang="en-US" sz="1900" dirty="0"/>
          </a:p>
        </p:txBody>
      </p:sp>
      <p:sp>
        <p:nvSpPr>
          <p:cNvPr id="17" name="Shape 14"/>
          <p:cNvSpPr/>
          <p:nvPr/>
        </p:nvSpPr>
        <p:spPr>
          <a:xfrm>
            <a:off x="9630132" y="5352812"/>
            <a:ext cx="4136231" cy="30480"/>
          </a:xfrm>
          <a:prstGeom prst="rect">
            <a:avLst/>
          </a:prstGeom>
          <a:solidFill>
            <a:srgbClr val="E04F00"/>
          </a:solidFill>
          <a:ln/>
        </p:spPr>
      </p:sp>
      <p:sp>
        <p:nvSpPr>
          <p:cNvPr id="18" name="Text 15"/>
          <p:cNvSpPr/>
          <p:nvPr/>
        </p:nvSpPr>
        <p:spPr>
          <a:xfrm>
            <a:off x="9630132" y="5537121"/>
            <a:ext cx="3240405" cy="405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Ajánlott felhasználás</a:t>
            </a:r>
            <a:endParaRPr lang="en-US" sz="2550" dirty="0"/>
          </a:p>
        </p:txBody>
      </p:sp>
      <p:sp>
        <p:nvSpPr>
          <p:cNvPr id="19" name="Text 16"/>
          <p:cNvSpPr/>
          <p:nvPr/>
        </p:nvSpPr>
        <p:spPr>
          <a:xfrm>
            <a:off x="9630132" y="6090285"/>
            <a:ext cx="413623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Új ismeret feldolgozása, ismétlés, összefoglalás</a:t>
            </a:r>
            <a:endParaRPr lang="en-US" sz="1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97022" y="974288"/>
            <a:ext cx="3400068" cy="405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11. Javasolt házi feladat</a:t>
            </a:r>
            <a:endParaRPr lang="en-US" sz="2550" dirty="0"/>
          </a:p>
        </p:txBody>
      </p:sp>
      <p:sp>
        <p:nvSpPr>
          <p:cNvPr id="3" name="Shape 1"/>
          <p:cNvSpPr/>
          <p:nvPr/>
        </p:nvSpPr>
        <p:spPr>
          <a:xfrm>
            <a:off x="3797022" y="1502688"/>
            <a:ext cx="7036237" cy="363974"/>
          </a:xfrm>
          <a:prstGeom prst="roundRect">
            <a:avLst>
              <a:gd name="adj" fmla="val 5087"/>
            </a:avLst>
          </a:prstGeom>
          <a:solidFill>
            <a:srgbClr val="FFCDB3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0371" y="1663184"/>
            <a:ext cx="154305" cy="12334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198025" y="1595199"/>
            <a:ext cx="6511885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Határidő:</a:t>
            </a: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a következő tanóra  |  </a:t>
            </a:r>
            <a:r>
              <a:rPr lang="en-US" sz="950" b="1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Terjedelem:</a:t>
            </a: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kb. fél–egy oldal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3797022" y="1936075"/>
            <a:ext cx="7036237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házi feladat tartalma: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3797022" y="2153603"/>
            <a:ext cx="277654" cy="277654"/>
          </a:xfrm>
          <a:prstGeom prst="roundRect">
            <a:avLst>
              <a:gd name="adj" fmla="val 6669"/>
            </a:avLst>
          </a:prstGeom>
          <a:solidFill>
            <a:srgbClr val="F2EEEE"/>
          </a:solidFill>
          <a:ln/>
        </p:spPr>
      </p:sp>
      <p:sp>
        <p:nvSpPr>
          <p:cNvPr id="8" name="Text 5"/>
          <p:cNvSpPr/>
          <p:nvPr/>
        </p:nvSpPr>
        <p:spPr>
          <a:xfrm>
            <a:off x="3838694" y="2170926"/>
            <a:ext cx="194310" cy="243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136350" y="2195989"/>
            <a:ext cx="1620203" cy="202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E-banking fogalma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4136350" y="2435543"/>
            <a:ext cx="6696908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Fogalmazd meg, mit jelent az e-banking.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797022" y="2707005"/>
            <a:ext cx="277654" cy="277654"/>
          </a:xfrm>
          <a:prstGeom prst="roundRect">
            <a:avLst>
              <a:gd name="adj" fmla="val 6669"/>
            </a:avLst>
          </a:prstGeom>
          <a:solidFill>
            <a:srgbClr val="F2EEEE"/>
          </a:solidFill>
          <a:ln/>
        </p:spPr>
      </p:sp>
      <p:sp>
        <p:nvSpPr>
          <p:cNvPr id="12" name="Text 9"/>
          <p:cNvSpPr/>
          <p:nvPr/>
        </p:nvSpPr>
        <p:spPr>
          <a:xfrm>
            <a:off x="3838694" y="2724329"/>
            <a:ext cx="194310" cy="243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4136350" y="2749391"/>
            <a:ext cx="1860590" cy="202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Szolgáltatások felsorolása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4136350" y="2988945"/>
            <a:ext cx="6696908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Sorolj fel legalább 5 elektronikus banki szolgáltatást.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3797022" y="3260408"/>
            <a:ext cx="277654" cy="277654"/>
          </a:xfrm>
          <a:prstGeom prst="roundRect">
            <a:avLst>
              <a:gd name="adj" fmla="val 6669"/>
            </a:avLst>
          </a:prstGeom>
          <a:solidFill>
            <a:srgbClr val="F2EEEE"/>
          </a:solidFill>
          <a:ln/>
        </p:spPr>
      </p:sp>
      <p:sp>
        <p:nvSpPr>
          <p:cNvPr id="16" name="Text 13"/>
          <p:cNvSpPr/>
          <p:nvPr/>
        </p:nvSpPr>
        <p:spPr>
          <a:xfrm>
            <a:off x="3838694" y="3277731"/>
            <a:ext cx="194310" cy="243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4136350" y="3302794"/>
            <a:ext cx="1620203" cy="202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Előnyök és kockázatok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4136350" y="3542348"/>
            <a:ext cx="6696908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Írj 3 előnyt és 3 kockázatot az elektronikus bankolással kapcsolatban.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3797022" y="3813810"/>
            <a:ext cx="277654" cy="277654"/>
          </a:xfrm>
          <a:prstGeom prst="roundRect">
            <a:avLst>
              <a:gd name="adj" fmla="val 6669"/>
            </a:avLst>
          </a:prstGeom>
          <a:solidFill>
            <a:srgbClr val="F2EEEE"/>
          </a:solidFill>
          <a:ln/>
        </p:spPr>
      </p:sp>
      <p:sp>
        <p:nvSpPr>
          <p:cNvPr id="20" name="Text 17"/>
          <p:cNvSpPr/>
          <p:nvPr/>
        </p:nvSpPr>
        <p:spPr>
          <a:xfrm>
            <a:off x="3838694" y="3831134"/>
            <a:ext cx="194310" cy="243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4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4136350" y="3856196"/>
            <a:ext cx="1620203" cy="202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Biztonsági szabályok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4136350" y="4095750"/>
            <a:ext cx="6696908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Mutasd be röviden, milyen szabályokat kell betartani a biztonságos használathoz.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3797022" y="4367213"/>
            <a:ext cx="277654" cy="277654"/>
          </a:xfrm>
          <a:prstGeom prst="roundRect">
            <a:avLst>
              <a:gd name="adj" fmla="val 6669"/>
            </a:avLst>
          </a:prstGeom>
          <a:solidFill>
            <a:srgbClr val="F2EEEE"/>
          </a:solidFill>
          <a:ln/>
        </p:spPr>
      </p:sp>
      <p:sp>
        <p:nvSpPr>
          <p:cNvPr id="24" name="Text 21"/>
          <p:cNvSpPr/>
          <p:nvPr/>
        </p:nvSpPr>
        <p:spPr>
          <a:xfrm>
            <a:off x="3838694" y="4384536"/>
            <a:ext cx="194310" cy="243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5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4136350" y="4409599"/>
            <a:ext cx="1620203" cy="202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Saját vélemény</a:t>
            </a:r>
            <a:endParaRPr lang="en-US" sz="1250" dirty="0"/>
          </a:p>
        </p:txBody>
      </p:sp>
      <p:sp>
        <p:nvSpPr>
          <p:cNvPr id="26" name="Text 23"/>
          <p:cNvSpPr/>
          <p:nvPr/>
        </p:nvSpPr>
        <p:spPr>
          <a:xfrm>
            <a:off x="4136350" y="4649153"/>
            <a:ext cx="6696908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Zárásként írd le 4–5 mondatban a saját véleményedet arról, miért fontos ma ismerni az e-banking lehetőségeit.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3797022" y="4928378"/>
            <a:ext cx="7036237" cy="22979"/>
          </a:xfrm>
          <a:prstGeom prst="rect">
            <a:avLst/>
          </a:prstGeom>
          <a:solidFill>
            <a:srgbClr val="383838">
              <a:alpha val="5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3797022" y="5043845"/>
            <a:ext cx="2606516" cy="3239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Értékelési szempontok</a:t>
            </a:r>
            <a:endParaRPr lang="en-US" sz="2000" dirty="0"/>
          </a:p>
        </p:txBody>
      </p:sp>
      <p:sp>
        <p:nvSpPr>
          <p:cNvPr id="29" name="Shape 26"/>
          <p:cNvSpPr/>
          <p:nvPr/>
        </p:nvSpPr>
        <p:spPr>
          <a:xfrm>
            <a:off x="3797022" y="5460325"/>
            <a:ext cx="3487222" cy="370284"/>
          </a:xfrm>
          <a:prstGeom prst="roundRect">
            <a:avLst>
              <a:gd name="adj" fmla="val 480062"/>
            </a:avLst>
          </a:prstGeom>
          <a:solidFill>
            <a:srgbClr val="F2EEEE"/>
          </a:solidFill>
          <a:ln/>
        </p:spPr>
      </p:sp>
      <p:pic>
        <p:nvPicPr>
          <p:cNvPr id="30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448062" y="5552837"/>
            <a:ext cx="185142" cy="185142"/>
          </a:xfrm>
          <a:prstGeom prst="rect">
            <a:avLst/>
          </a:prstGeom>
        </p:spPr>
      </p:pic>
      <p:sp>
        <p:nvSpPr>
          <p:cNvPr id="31" name="Text 27"/>
          <p:cNvSpPr/>
          <p:nvPr/>
        </p:nvSpPr>
        <p:spPr>
          <a:xfrm>
            <a:off x="3920371" y="5892284"/>
            <a:ext cx="1620203" cy="202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Tartalmi pontosság</a:t>
            </a:r>
            <a:endParaRPr lang="en-US" sz="1250" dirty="0"/>
          </a:p>
        </p:txBody>
      </p:sp>
      <p:sp>
        <p:nvSpPr>
          <p:cNvPr id="32" name="Shape 28"/>
          <p:cNvSpPr/>
          <p:nvPr/>
        </p:nvSpPr>
        <p:spPr>
          <a:xfrm>
            <a:off x="7345918" y="5460325"/>
            <a:ext cx="3487341" cy="370284"/>
          </a:xfrm>
          <a:prstGeom prst="roundRect">
            <a:avLst>
              <a:gd name="adj" fmla="val 480062"/>
            </a:avLst>
          </a:prstGeom>
          <a:solidFill>
            <a:srgbClr val="F2EEEE"/>
          </a:solidFill>
          <a:ln/>
        </p:spPr>
      </p:sp>
      <p:pic>
        <p:nvPicPr>
          <p:cNvPr id="33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996958" y="5552837"/>
            <a:ext cx="185142" cy="185142"/>
          </a:xfrm>
          <a:prstGeom prst="rect">
            <a:avLst/>
          </a:prstGeom>
        </p:spPr>
      </p:pic>
      <p:sp>
        <p:nvSpPr>
          <p:cNvPr id="34" name="Text 29"/>
          <p:cNvSpPr/>
          <p:nvPr/>
        </p:nvSpPr>
        <p:spPr>
          <a:xfrm>
            <a:off x="7469267" y="5892284"/>
            <a:ext cx="1620203" cy="202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Fogalomhasználat</a:t>
            </a:r>
            <a:endParaRPr lang="en-US" sz="1250" dirty="0"/>
          </a:p>
        </p:txBody>
      </p:sp>
      <p:sp>
        <p:nvSpPr>
          <p:cNvPr id="35" name="Shape 30"/>
          <p:cNvSpPr/>
          <p:nvPr/>
        </p:nvSpPr>
        <p:spPr>
          <a:xfrm>
            <a:off x="3797022" y="6279833"/>
            <a:ext cx="3487222" cy="370284"/>
          </a:xfrm>
          <a:prstGeom prst="roundRect">
            <a:avLst>
              <a:gd name="adj" fmla="val 480062"/>
            </a:avLst>
          </a:prstGeom>
          <a:solidFill>
            <a:srgbClr val="F2EEEE"/>
          </a:solidFill>
          <a:ln/>
        </p:spPr>
      </p:sp>
      <p:pic>
        <p:nvPicPr>
          <p:cNvPr id="36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448062" y="6372344"/>
            <a:ext cx="185142" cy="185142"/>
          </a:xfrm>
          <a:prstGeom prst="rect">
            <a:avLst/>
          </a:prstGeom>
        </p:spPr>
      </p:pic>
      <p:sp>
        <p:nvSpPr>
          <p:cNvPr id="37" name="Text 31"/>
          <p:cNvSpPr/>
          <p:nvPr/>
        </p:nvSpPr>
        <p:spPr>
          <a:xfrm>
            <a:off x="3920371" y="6711791"/>
            <a:ext cx="1640681" cy="202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Önálló megfogalmazás</a:t>
            </a:r>
            <a:endParaRPr lang="en-US" sz="1250" dirty="0"/>
          </a:p>
        </p:txBody>
      </p:sp>
      <p:sp>
        <p:nvSpPr>
          <p:cNvPr id="38" name="Shape 32"/>
          <p:cNvSpPr/>
          <p:nvPr/>
        </p:nvSpPr>
        <p:spPr>
          <a:xfrm>
            <a:off x="7345918" y="6279833"/>
            <a:ext cx="3487341" cy="370284"/>
          </a:xfrm>
          <a:prstGeom prst="roundRect">
            <a:avLst>
              <a:gd name="adj" fmla="val 480062"/>
            </a:avLst>
          </a:prstGeom>
          <a:solidFill>
            <a:srgbClr val="F2EEEE"/>
          </a:solidFill>
          <a:ln/>
        </p:spPr>
      </p:sp>
      <p:pic>
        <p:nvPicPr>
          <p:cNvPr id="39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996958" y="6372344"/>
            <a:ext cx="185142" cy="185142"/>
          </a:xfrm>
          <a:prstGeom prst="rect">
            <a:avLst/>
          </a:prstGeom>
        </p:spPr>
      </p:pic>
      <p:sp>
        <p:nvSpPr>
          <p:cNvPr id="40" name="Text 33"/>
          <p:cNvSpPr/>
          <p:nvPr/>
        </p:nvSpPr>
        <p:spPr>
          <a:xfrm>
            <a:off x="7469267" y="6711791"/>
            <a:ext cx="1620203" cy="202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Rendezettség</a:t>
            </a:r>
            <a:endParaRPr lang="en-US" sz="1250" dirty="0"/>
          </a:p>
        </p:txBody>
      </p:sp>
      <p:sp>
        <p:nvSpPr>
          <p:cNvPr id="41" name="Text 34"/>
          <p:cNvSpPr/>
          <p:nvPr/>
        </p:nvSpPr>
        <p:spPr>
          <a:xfrm>
            <a:off x="3797022" y="7107079"/>
            <a:ext cx="7036237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i="1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Tanórai felhasználásra készült tananyag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673066"/>
            <a:ext cx="6480810" cy="8099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350"/>
              </a:lnSpc>
              <a:buNone/>
            </a:pPr>
            <a:r>
              <a:rPr lang="en-US" sz="51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1. Mi az e-banking?</a:t>
            </a:r>
            <a:endParaRPr lang="en-US" sz="5100" dirty="0"/>
          </a:p>
        </p:txBody>
      </p:sp>
      <p:sp>
        <p:nvSpPr>
          <p:cNvPr id="3" name="Text 1"/>
          <p:cNvSpPr/>
          <p:nvPr/>
        </p:nvSpPr>
        <p:spPr>
          <a:xfrm>
            <a:off x="864037" y="2976801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Az </a:t>
            </a:r>
            <a:r>
              <a:rPr lang="en-US" sz="1900" b="1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e-banking</a:t>
            </a:r>
            <a:r>
              <a:rPr lang="en-US" sz="19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az elektronikus banki szolgáltatások összefoglaló neve. Ide tartozik minden olyan banki ügyintézés, amely digitális eszközön keresztül, személyes bankfióki megjelenés nélkül végezhető el.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64037" y="4044553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Az e-banking célja, hogy a pénzügyi ügyintézés </a:t>
            </a:r>
            <a:r>
              <a:rPr lang="en-US" sz="1900" b="1" dirty="0">
                <a:solidFill>
                  <a:srgbClr val="E04F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gyorsabb, kényelmesebb és könnyebben hozzáférhető</a:t>
            </a:r>
            <a:r>
              <a:rPr lang="en-US" sz="19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legyen a felhasználók számára.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864037" y="5112306"/>
            <a:ext cx="12902327" cy="1444109"/>
          </a:xfrm>
          <a:prstGeom prst="roundRect">
            <a:avLst>
              <a:gd name="adj" fmla="val 2564"/>
            </a:avLst>
          </a:prstGeom>
          <a:solidFill>
            <a:srgbClr val="FFCDB3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853" y="5479137"/>
            <a:ext cx="308610" cy="24681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66280" y="5420797"/>
            <a:ext cx="1185326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Az e-banking lényege: banki ügyek intézése digitálisan, bankfiók felkeresése nélkül – bárhonnan, bármikor.</a:t>
            </a:r>
            <a:endParaRPr lang="en-US"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7844" y="892731"/>
            <a:ext cx="9581317" cy="744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2. Az e-banking legfontosabb formái</a:t>
            </a:r>
            <a:endParaRPr lang="en-US" sz="4650" dirty="0"/>
          </a:p>
        </p:txBody>
      </p:sp>
      <p:sp>
        <p:nvSpPr>
          <p:cNvPr id="3" name="Shape 1"/>
          <p:cNvSpPr/>
          <p:nvPr/>
        </p:nvSpPr>
        <p:spPr>
          <a:xfrm>
            <a:off x="847844" y="2054304"/>
            <a:ext cx="6363057" cy="2536984"/>
          </a:xfrm>
          <a:prstGeom prst="roundRect">
            <a:avLst>
              <a:gd name="adj" fmla="val 1342"/>
            </a:avLst>
          </a:prstGeom>
          <a:solidFill>
            <a:srgbClr val="F2EEEE"/>
          </a:solidFill>
          <a:ln/>
        </p:spPr>
      </p:sp>
      <p:sp>
        <p:nvSpPr>
          <p:cNvPr id="4" name="Shape 2"/>
          <p:cNvSpPr/>
          <p:nvPr/>
        </p:nvSpPr>
        <p:spPr>
          <a:xfrm>
            <a:off x="1074658" y="2281118"/>
            <a:ext cx="680680" cy="680680"/>
          </a:xfrm>
          <a:prstGeom prst="roundRect">
            <a:avLst>
              <a:gd name="adj" fmla="val 13432282"/>
            </a:avLst>
          </a:prstGeom>
          <a:solidFill>
            <a:srgbClr val="E04F00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261824" y="2468166"/>
            <a:ext cx="306348" cy="30634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74658" y="3170277"/>
            <a:ext cx="2978348" cy="37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Netbank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1074658" y="3667720"/>
            <a:ext cx="5909429" cy="696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Böngészőből elérhető banki felület, ahol a felhasználó számlaadatokat nézhet meg és tranzakciókat indíthat.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419380" y="2054304"/>
            <a:ext cx="6363176" cy="2536984"/>
          </a:xfrm>
          <a:prstGeom prst="roundRect">
            <a:avLst>
              <a:gd name="adj" fmla="val 1342"/>
            </a:avLst>
          </a:prstGeom>
          <a:solidFill>
            <a:srgbClr val="F2EEEE"/>
          </a:solidFill>
          <a:ln/>
        </p:spPr>
      </p:sp>
      <p:sp>
        <p:nvSpPr>
          <p:cNvPr id="9" name="Shape 6"/>
          <p:cNvSpPr/>
          <p:nvPr/>
        </p:nvSpPr>
        <p:spPr>
          <a:xfrm>
            <a:off x="7646194" y="2281118"/>
            <a:ext cx="680680" cy="680680"/>
          </a:xfrm>
          <a:prstGeom prst="roundRect">
            <a:avLst>
              <a:gd name="adj" fmla="val 13432282"/>
            </a:avLst>
          </a:prstGeom>
          <a:solidFill>
            <a:srgbClr val="E04F00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833360" y="2468166"/>
            <a:ext cx="306348" cy="30634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646194" y="3170277"/>
            <a:ext cx="2978348" cy="37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Mobilbank</a:t>
            </a:r>
            <a:endParaRPr lang="en-US" sz="2300" dirty="0"/>
          </a:p>
        </p:txBody>
      </p:sp>
      <p:sp>
        <p:nvSpPr>
          <p:cNvPr id="12" name="Text 8"/>
          <p:cNvSpPr/>
          <p:nvPr/>
        </p:nvSpPr>
        <p:spPr>
          <a:xfrm>
            <a:off x="7646194" y="3667720"/>
            <a:ext cx="5909548" cy="696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Okostelefonos alkalmazás, amely gyors és kényelmes hozzáférést biztosít a banki műveletekhez.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847844" y="4799767"/>
            <a:ext cx="6363057" cy="2536984"/>
          </a:xfrm>
          <a:prstGeom prst="roundRect">
            <a:avLst>
              <a:gd name="adj" fmla="val 1342"/>
            </a:avLst>
          </a:prstGeom>
          <a:solidFill>
            <a:srgbClr val="F2EEEE"/>
          </a:solidFill>
          <a:ln/>
        </p:spPr>
      </p:sp>
      <p:sp>
        <p:nvSpPr>
          <p:cNvPr id="14" name="Shape 10"/>
          <p:cNvSpPr/>
          <p:nvPr/>
        </p:nvSpPr>
        <p:spPr>
          <a:xfrm>
            <a:off x="1074658" y="5026581"/>
            <a:ext cx="680680" cy="680680"/>
          </a:xfrm>
          <a:prstGeom prst="roundRect">
            <a:avLst>
              <a:gd name="adj" fmla="val 13432282"/>
            </a:avLst>
          </a:prstGeom>
          <a:solidFill>
            <a:srgbClr val="E04F00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61824" y="5213628"/>
            <a:ext cx="306348" cy="30634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074658" y="5915739"/>
            <a:ext cx="3486745" cy="37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Bankkártyás online fizetés</a:t>
            </a:r>
            <a:endParaRPr lang="en-US" sz="2300" dirty="0"/>
          </a:p>
        </p:txBody>
      </p:sp>
      <p:sp>
        <p:nvSpPr>
          <p:cNvPr id="17" name="Text 12"/>
          <p:cNvSpPr/>
          <p:nvPr/>
        </p:nvSpPr>
        <p:spPr>
          <a:xfrm>
            <a:off x="1074658" y="6413183"/>
            <a:ext cx="5909429" cy="696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Internetes vásárlások kiegyenlítése bankkártyával vagy hitelesített digitális fizetéssel.</a:t>
            </a:r>
            <a:endParaRPr lang="en-US" sz="1750" dirty="0"/>
          </a:p>
        </p:txBody>
      </p:sp>
      <p:sp>
        <p:nvSpPr>
          <p:cNvPr id="18" name="Shape 13"/>
          <p:cNvSpPr/>
          <p:nvPr/>
        </p:nvSpPr>
        <p:spPr>
          <a:xfrm>
            <a:off x="7419380" y="4799767"/>
            <a:ext cx="6363176" cy="2536984"/>
          </a:xfrm>
          <a:prstGeom prst="roundRect">
            <a:avLst>
              <a:gd name="adj" fmla="val 1342"/>
            </a:avLst>
          </a:prstGeom>
          <a:solidFill>
            <a:srgbClr val="F2EEEE"/>
          </a:solidFill>
          <a:ln/>
        </p:spPr>
      </p:sp>
      <p:sp>
        <p:nvSpPr>
          <p:cNvPr id="19" name="Shape 14"/>
          <p:cNvSpPr/>
          <p:nvPr/>
        </p:nvSpPr>
        <p:spPr>
          <a:xfrm>
            <a:off x="7646194" y="5026581"/>
            <a:ext cx="680680" cy="680680"/>
          </a:xfrm>
          <a:prstGeom prst="roundRect">
            <a:avLst>
              <a:gd name="adj" fmla="val 13432282"/>
            </a:avLst>
          </a:prstGeom>
          <a:solidFill>
            <a:srgbClr val="E04F00"/>
          </a:solidFill>
          <a:ln/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833360" y="5213628"/>
            <a:ext cx="306348" cy="306348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646194" y="5915739"/>
            <a:ext cx="4397573" cy="37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Automatikus fizetési megoldások</a:t>
            </a:r>
            <a:endParaRPr lang="en-US" sz="2300" dirty="0"/>
          </a:p>
        </p:txBody>
      </p:sp>
      <p:sp>
        <p:nvSpPr>
          <p:cNvPr id="22" name="Text 16"/>
          <p:cNvSpPr/>
          <p:nvPr/>
        </p:nvSpPr>
        <p:spPr>
          <a:xfrm>
            <a:off x="7646194" y="6413183"/>
            <a:ext cx="5909548" cy="3483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Például csoportos beszedés vagy ismétlődő átutalás.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366957"/>
            <a:ext cx="12902327" cy="16199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350"/>
              </a:lnSpc>
              <a:buNone/>
            </a:pPr>
            <a:r>
              <a:rPr lang="en-US" sz="51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3. Milyen műveletek végezhetők el elektronikusan?</a:t>
            </a:r>
            <a:endParaRPr lang="en-US" sz="5100" dirty="0"/>
          </a:p>
        </p:txBody>
      </p:sp>
      <p:sp>
        <p:nvSpPr>
          <p:cNvPr id="3" name="Shape 1"/>
          <p:cNvSpPr/>
          <p:nvPr/>
        </p:nvSpPr>
        <p:spPr>
          <a:xfrm>
            <a:off x="686276" y="3357205"/>
            <a:ext cx="6505575" cy="3505438"/>
          </a:xfrm>
          <a:prstGeom prst="roundRect">
            <a:avLst>
              <a:gd name="adj" fmla="val 1056"/>
            </a:avLst>
          </a:prstGeom>
          <a:solidFill>
            <a:srgbClr val="E04F00"/>
          </a:solidFill>
          <a:ln/>
        </p:spPr>
      </p:sp>
      <p:sp>
        <p:nvSpPr>
          <p:cNvPr id="4" name="Text 2"/>
          <p:cNvSpPr/>
          <p:nvPr/>
        </p:nvSpPr>
        <p:spPr>
          <a:xfrm>
            <a:off x="933093" y="3604022"/>
            <a:ext cx="4341852" cy="405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Elérhető e-banking műveletek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933093" y="4255889"/>
            <a:ext cx="6011942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Az alábbi banki feladatok mindegyike elvégezhető digitálisan, bankfiók felkeresése nélkül: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7623929" y="3579376"/>
            <a:ext cx="6150054" cy="3196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egyenleglekérdezés</a:t>
            </a:r>
            <a:endParaRPr lang="en-US" sz="1900" dirty="0"/>
          </a:p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számlatörténet megtekintése</a:t>
            </a:r>
            <a:endParaRPr lang="en-US" sz="1900" dirty="0"/>
          </a:p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átutalás indítása</a:t>
            </a:r>
            <a:endParaRPr lang="en-US" sz="1900" dirty="0"/>
          </a:p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bankkártya használatának ellenőrzése</a:t>
            </a:r>
            <a:endParaRPr lang="en-US" sz="1900" dirty="0"/>
          </a:p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számlák befizetése</a:t>
            </a:r>
            <a:endParaRPr lang="en-US" sz="1900" dirty="0"/>
          </a:p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megtakarítási vagy hiteltermékekkel kapcsolatos információk megtekintése</a:t>
            </a:r>
            <a:endParaRPr lang="en-US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433989"/>
            <a:ext cx="6742390" cy="8099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350"/>
              </a:lnSpc>
              <a:buNone/>
            </a:pPr>
            <a:r>
              <a:rPr lang="en-US" sz="51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4. Az e-banking előnyei</a:t>
            </a:r>
            <a:endParaRPr lang="en-US" sz="5100" dirty="0"/>
          </a:p>
        </p:txBody>
      </p:sp>
      <p:sp>
        <p:nvSpPr>
          <p:cNvPr id="3" name="Shape 1"/>
          <p:cNvSpPr/>
          <p:nvPr/>
        </p:nvSpPr>
        <p:spPr>
          <a:xfrm>
            <a:off x="864037" y="2737723"/>
            <a:ext cx="6327696" cy="1905476"/>
          </a:xfrm>
          <a:prstGeom prst="roundRect">
            <a:avLst>
              <a:gd name="adj" fmla="val 7678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3557" y="2737723"/>
            <a:ext cx="121920" cy="1905476"/>
          </a:xfrm>
          <a:prstGeom prst="roundRect">
            <a:avLst>
              <a:gd name="adj" fmla="val 30375"/>
            </a:avLst>
          </a:prstGeom>
          <a:solidFill>
            <a:srgbClr val="E04F00"/>
          </a:solidFill>
          <a:ln/>
        </p:spPr>
      </p:sp>
      <p:sp>
        <p:nvSpPr>
          <p:cNvPr id="5" name="Text 3"/>
          <p:cNvSpPr/>
          <p:nvPr/>
        </p:nvSpPr>
        <p:spPr>
          <a:xfrm>
            <a:off x="1232773" y="3015020"/>
            <a:ext cx="3240405" cy="412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50" dirty="0">
                <a:solidFill>
                  <a:srgbClr val="000000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⚡</a:t>
            </a:r>
            <a:r>
              <a:rPr lang="en-US" sz="25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 Gyors ügyintézés</a:t>
            </a:r>
            <a:endParaRPr lang="en-US" sz="2550" dirty="0"/>
          </a:p>
        </p:txBody>
      </p:sp>
      <p:sp>
        <p:nvSpPr>
          <p:cNvPr id="6" name="Text 4"/>
          <p:cNvSpPr/>
          <p:nvPr/>
        </p:nvSpPr>
        <p:spPr>
          <a:xfrm>
            <a:off x="1232773" y="3575804"/>
            <a:ext cx="5681662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Gyors ügyintézés és időmegtakarítás – nem kell sorban állni a bankfiókban.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7438549" y="2737723"/>
            <a:ext cx="6327815" cy="1905476"/>
          </a:xfrm>
          <a:prstGeom prst="roundRect">
            <a:avLst>
              <a:gd name="adj" fmla="val 7678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408069" y="2737723"/>
            <a:ext cx="121920" cy="1905476"/>
          </a:xfrm>
          <a:prstGeom prst="roundRect">
            <a:avLst>
              <a:gd name="adj" fmla="val 30375"/>
            </a:avLst>
          </a:prstGeom>
          <a:solidFill>
            <a:srgbClr val="E04F00"/>
          </a:solidFill>
          <a:ln/>
        </p:spPr>
      </p:sp>
      <p:sp>
        <p:nvSpPr>
          <p:cNvPr id="9" name="Text 7"/>
          <p:cNvSpPr/>
          <p:nvPr/>
        </p:nvSpPr>
        <p:spPr>
          <a:xfrm>
            <a:off x="7807285" y="3015020"/>
            <a:ext cx="3644384" cy="412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50" dirty="0">
                <a:solidFill>
                  <a:srgbClr val="000000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🌍</a:t>
            </a:r>
            <a:r>
              <a:rPr lang="en-US" sz="25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 Kényelmes hozzáférés</a:t>
            </a:r>
            <a:endParaRPr lang="en-US" sz="2550" dirty="0"/>
          </a:p>
        </p:txBody>
      </p:sp>
      <p:sp>
        <p:nvSpPr>
          <p:cNvPr id="10" name="Text 8"/>
          <p:cNvSpPr/>
          <p:nvPr/>
        </p:nvSpPr>
        <p:spPr>
          <a:xfrm>
            <a:off x="7807285" y="3575804"/>
            <a:ext cx="5681782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Kényelmes, helytől és időtől kevésbé függő használat – otthonról, útközben is elérhető.</a:t>
            </a:r>
            <a:endParaRPr lang="en-US" sz="1900" dirty="0"/>
          </a:p>
        </p:txBody>
      </p:sp>
      <p:sp>
        <p:nvSpPr>
          <p:cNvPr id="11" name="Shape 9"/>
          <p:cNvSpPr/>
          <p:nvPr/>
        </p:nvSpPr>
        <p:spPr>
          <a:xfrm>
            <a:off x="864037" y="4890016"/>
            <a:ext cx="6327696" cy="1905476"/>
          </a:xfrm>
          <a:prstGeom prst="roundRect">
            <a:avLst>
              <a:gd name="adj" fmla="val 7678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33557" y="4890016"/>
            <a:ext cx="121920" cy="1905476"/>
          </a:xfrm>
          <a:prstGeom prst="roundRect">
            <a:avLst>
              <a:gd name="adj" fmla="val 30375"/>
            </a:avLst>
          </a:prstGeom>
          <a:solidFill>
            <a:srgbClr val="E04F00"/>
          </a:solidFill>
          <a:ln/>
        </p:spPr>
      </p:sp>
      <p:sp>
        <p:nvSpPr>
          <p:cNvPr id="13" name="Text 11"/>
          <p:cNvSpPr/>
          <p:nvPr/>
        </p:nvSpPr>
        <p:spPr>
          <a:xfrm>
            <a:off x="1232773" y="5167313"/>
            <a:ext cx="3670935" cy="412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50" dirty="0">
                <a:solidFill>
                  <a:srgbClr val="000000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📊</a:t>
            </a:r>
            <a:r>
              <a:rPr lang="en-US" sz="25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 Folyamatos áttekintés</a:t>
            </a:r>
            <a:endParaRPr lang="en-US" sz="2550" dirty="0"/>
          </a:p>
        </p:txBody>
      </p:sp>
      <p:sp>
        <p:nvSpPr>
          <p:cNvPr id="14" name="Text 12"/>
          <p:cNvSpPr/>
          <p:nvPr/>
        </p:nvSpPr>
        <p:spPr>
          <a:xfrm>
            <a:off x="1232773" y="5728097"/>
            <a:ext cx="5681662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Folyamatos hozzáférés a számlaadatokhoz és áttekinthető pénzügyi információk és tranzakciók.</a:t>
            </a:r>
            <a:endParaRPr lang="en-US" sz="1900" dirty="0"/>
          </a:p>
        </p:txBody>
      </p:sp>
      <p:sp>
        <p:nvSpPr>
          <p:cNvPr id="15" name="Shape 13"/>
          <p:cNvSpPr/>
          <p:nvPr/>
        </p:nvSpPr>
        <p:spPr>
          <a:xfrm>
            <a:off x="7438549" y="4890016"/>
            <a:ext cx="6327815" cy="1905476"/>
          </a:xfrm>
          <a:prstGeom prst="roundRect">
            <a:avLst>
              <a:gd name="adj" fmla="val 7678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408069" y="4890016"/>
            <a:ext cx="121920" cy="1905476"/>
          </a:xfrm>
          <a:prstGeom prst="roundRect">
            <a:avLst>
              <a:gd name="adj" fmla="val 30375"/>
            </a:avLst>
          </a:prstGeom>
          <a:solidFill>
            <a:srgbClr val="E04F00"/>
          </a:solidFill>
          <a:ln/>
        </p:spPr>
      </p:sp>
      <p:sp>
        <p:nvSpPr>
          <p:cNvPr id="17" name="Text 15"/>
          <p:cNvSpPr/>
          <p:nvPr/>
        </p:nvSpPr>
        <p:spPr>
          <a:xfrm>
            <a:off x="7807285" y="5167313"/>
            <a:ext cx="3414117" cy="412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50" dirty="0">
                <a:solidFill>
                  <a:srgbClr val="000000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💰</a:t>
            </a:r>
            <a:r>
              <a:rPr lang="en-US" sz="25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 Alacsonyabb költség</a:t>
            </a:r>
            <a:endParaRPr lang="en-US" sz="2550" dirty="0"/>
          </a:p>
        </p:txBody>
      </p:sp>
      <p:sp>
        <p:nvSpPr>
          <p:cNvPr id="18" name="Text 16"/>
          <p:cNvSpPr/>
          <p:nvPr/>
        </p:nvSpPr>
        <p:spPr>
          <a:xfrm>
            <a:off x="7807285" y="5728097"/>
            <a:ext cx="5681782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Egyes szolgáltatások esetén alacsonyabb költség, mint a személyes ügyintézésnél.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88557" y="928807"/>
            <a:ext cx="5964912" cy="636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5. Kockázatok és veszélyek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788557" y="1869519"/>
            <a:ext cx="11053286" cy="276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Az elektronikus bankolás kényelmes, de fontos ismerni a lehetséges veszélyeket: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1788557" y="2317790"/>
            <a:ext cx="436245" cy="436245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5" name="Text 3"/>
          <p:cNvSpPr/>
          <p:nvPr/>
        </p:nvSpPr>
        <p:spPr>
          <a:xfrm>
            <a:off x="2377083" y="2384346"/>
            <a:ext cx="2545080" cy="318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04F00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Adathalászat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377083" y="2793802"/>
            <a:ext cx="10464760" cy="276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Hamis e-mailek, üzenetek vagy weboldalak, amelyek banki adatokat próbálnak megszerezni.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788557" y="3375303"/>
            <a:ext cx="436245" cy="436245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8" name="Text 6"/>
          <p:cNvSpPr/>
          <p:nvPr/>
        </p:nvSpPr>
        <p:spPr>
          <a:xfrm>
            <a:off x="2377083" y="3441859"/>
            <a:ext cx="2545080" cy="318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04F00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Gyenge jelszó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2377083" y="3851315"/>
            <a:ext cx="10464760" cy="276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Gyenge jelszó vagy könnyen kitalálható azonosító használata komoly biztonsági kockázatot jelent.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1788557" y="4432816"/>
            <a:ext cx="436245" cy="436245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11" name="Text 9"/>
          <p:cNvSpPr/>
          <p:nvPr/>
        </p:nvSpPr>
        <p:spPr>
          <a:xfrm>
            <a:off x="2377083" y="4499372"/>
            <a:ext cx="3079194" cy="318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04F00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Nem biztonságos kapcsolat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2377083" y="4908828"/>
            <a:ext cx="10464760" cy="276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Nyilvános vagy nem biztonságos internetkapcsolat használata bankolás közben.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1788557" y="5490329"/>
            <a:ext cx="436245" cy="436245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14" name="Text 12"/>
          <p:cNvSpPr/>
          <p:nvPr/>
        </p:nvSpPr>
        <p:spPr>
          <a:xfrm>
            <a:off x="2377083" y="5556885"/>
            <a:ext cx="2846665" cy="318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04F00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Figyelmetlen adatkezelés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2377083" y="5966341"/>
            <a:ext cx="10464760" cy="276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Például jelszó megosztása másokkal – soha ne adjuk ki banki adatainkat!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1788557" y="6547842"/>
            <a:ext cx="436245" cy="436245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17" name="Text 15"/>
          <p:cNvSpPr/>
          <p:nvPr/>
        </p:nvSpPr>
        <p:spPr>
          <a:xfrm>
            <a:off x="2377083" y="6614398"/>
            <a:ext cx="2545080" cy="318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04F00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Hamis telefonhívások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2377083" y="7023854"/>
            <a:ext cx="10464760" cy="276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Hamis telefonhívások vagy üzenetek, amelyek banki ügyintézőnek adják ki magukat.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97022" y="339447"/>
            <a:ext cx="6507242" cy="405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6. A biztonságos használat alapvető szabályai</a:t>
            </a:r>
            <a:endParaRPr lang="en-US" sz="25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823" y="867847"/>
            <a:ext cx="5268635" cy="38754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96965" y="3170037"/>
            <a:ext cx="1662279" cy="2077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Erős jelszó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939808" y="2045910"/>
            <a:ext cx="1308715" cy="4155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Kétlépcsős azonosítás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473678" y="3155965"/>
            <a:ext cx="1182066" cy="2077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Adatvédelem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052386" y="3734574"/>
            <a:ext cx="1111703" cy="4155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Weboldal ellenőrzése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708491" y="1277106"/>
            <a:ext cx="970982" cy="6233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Gyanús linkek kerülése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3797022" y="4812744"/>
            <a:ext cx="7036237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biztonságos e-banking használathoz az alábbi szabályokat kell betartani:</a:t>
            </a:r>
            <a:endParaRPr lang="en-US" sz="9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843218" y="5034082"/>
            <a:ext cx="185142" cy="18514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198025" y="5030272"/>
            <a:ext cx="1620203" cy="202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Erős jelszó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4198025" y="5269825"/>
            <a:ext cx="6635234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Mindig erős, nehezen kitalálható jelszót használjunk.</a:t>
            </a:r>
            <a:endParaRPr lang="en-US" sz="9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843218" y="5545098"/>
            <a:ext cx="185142" cy="18514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198025" y="5541288"/>
            <a:ext cx="1620203" cy="202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Kétlépcsős azonosítás</a:t>
            </a:r>
            <a:endParaRPr lang="en-US" sz="1250" dirty="0"/>
          </a:p>
        </p:txBody>
      </p:sp>
      <p:sp>
        <p:nvSpPr>
          <p:cNvPr id="15" name="Text 10"/>
          <p:cNvSpPr/>
          <p:nvPr/>
        </p:nvSpPr>
        <p:spPr>
          <a:xfrm>
            <a:off x="4198025" y="5780842"/>
            <a:ext cx="6635234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Kapcsoljuk be a kétlépcsős azonosítást, ha elérhető.</a:t>
            </a:r>
            <a:endParaRPr lang="en-US" sz="95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843218" y="6056114"/>
            <a:ext cx="185142" cy="18514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4198025" y="6052304"/>
            <a:ext cx="1620203" cy="202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Adatvédelem</a:t>
            </a:r>
            <a:endParaRPr lang="en-US" sz="1250" dirty="0"/>
          </a:p>
        </p:txBody>
      </p:sp>
      <p:sp>
        <p:nvSpPr>
          <p:cNvPr id="18" name="Text 12"/>
          <p:cNvSpPr/>
          <p:nvPr/>
        </p:nvSpPr>
        <p:spPr>
          <a:xfrm>
            <a:off x="4198025" y="6291858"/>
            <a:ext cx="6635234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Banki adatainkat ne adjuk ki másnak.</a:t>
            </a:r>
            <a:endParaRPr lang="en-US" sz="950" dirty="0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843218" y="6567130"/>
            <a:ext cx="185142" cy="18514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4198025" y="6563320"/>
            <a:ext cx="1620203" cy="202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Hitelesség ellenőrzése</a:t>
            </a:r>
            <a:endParaRPr lang="en-US" sz="1250" dirty="0"/>
          </a:p>
        </p:txBody>
      </p:sp>
      <p:sp>
        <p:nvSpPr>
          <p:cNvPr id="21" name="Text 14"/>
          <p:cNvSpPr/>
          <p:nvPr/>
        </p:nvSpPr>
        <p:spPr>
          <a:xfrm>
            <a:off x="4198025" y="6802874"/>
            <a:ext cx="6635234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Ellenőrizzük a weboldal vagy alkalmazás hitelességét.</a:t>
            </a:r>
            <a:endParaRPr lang="en-US" sz="950" dirty="0"/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843218" y="7078147"/>
            <a:ext cx="185142" cy="185142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4198025" y="7074337"/>
            <a:ext cx="1783318" cy="202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Gyanús linkek elkerülése</a:t>
            </a:r>
            <a:endParaRPr lang="en-US" sz="1250" dirty="0"/>
          </a:p>
        </p:txBody>
      </p:sp>
      <p:sp>
        <p:nvSpPr>
          <p:cNvPr id="24" name="Text 16"/>
          <p:cNvSpPr/>
          <p:nvPr/>
        </p:nvSpPr>
        <p:spPr>
          <a:xfrm>
            <a:off x="4198025" y="7313890"/>
            <a:ext cx="6635234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Gyanús üzenetekre, linkekre ne kattintsunk rá.</a:t>
            </a:r>
            <a:endParaRPr lang="en-US" sz="950" dirty="0"/>
          </a:p>
        </p:txBody>
      </p:sp>
      <p:pic>
        <p:nvPicPr>
          <p:cNvPr id="25" name="Image 6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843218" y="7589163"/>
            <a:ext cx="185142" cy="185142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4198025" y="7585353"/>
            <a:ext cx="1620203" cy="202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Kijelentkezés</a:t>
            </a:r>
            <a:endParaRPr lang="en-US" sz="1250" dirty="0"/>
          </a:p>
        </p:txBody>
      </p:sp>
      <p:sp>
        <p:nvSpPr>
          <p:cNvPr id="27" name="Text 18"/>
          <p:cNvSpPr/>
          <p:nvPr/>
        </p:nvSpPr>
        <p:spPr>
          <a:xfrm>
            <a:off x="4198025" y="7824907"/>
            <a:ext cx="6635234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Használat után lépjünk ki a banki felületről.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65540" y="1234916"/>
            <a:ext cx="7899321" cy="909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8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7–8. Összefoglaló összehasonlítás és gyakorlati példák</a:t>
            </a:r>
            <a:endParaRPr lang="en-US" sz="2850" dirty="0"/>
          </a:p>
        </p:txBody>
      </p:sp>
      <p:sp>
        <p:nvSpPr>
          <p:cNvPr id="3" name="Shape 1"/>
          <p:cNvSpPr/>
          <p:nvPr/>
        </p:nvSpPr>
        <p:spPr>
          <a:xfrm>
            <a:off x="3365540" y="2299573"/>
            <a:ext cx="7899321" cy="2115145"/>
          </a:xfrm>
          <a:prstGeom prst="roundRect">
            <a:avLst>
              <a:gd name="adj" fmla="val 983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373160" y="2307193"/>
            <a:ext cx="7884081" cy="28158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3511748" y="2361486"/>
            <a:ext cx="2084427" cy="172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Szolgáltatás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880735" y="2361486"/>
            <a:ext cx="2869049" cy="172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Mire használható?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9034343" y="2361486"/>
            <a:ext cx="2084427" cy="172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Mire kell figyelni?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373160" y="2588776"/>
            <a:ext cx="7884081" cy="454581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3511748" y="2643068"/>
            <a:ext cx="2084427" cy="172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E04F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Netbank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880735" y="2643068"/>
            <a:ext cx="2869049" cy="3459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számlaellenőrzés, átutalás, tranzakciók megtekintése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9034343" y="2643068"/>
            <a:ext cx="2084427" cy="3459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biztonságos belépés, hiteles oldal használata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373160" y="3043357"/>
            <a:ext cx="7884081" cy="45458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3511748" y="3097649"/>
            <a:ext cx="2084427" cy="172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E04F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Mobilbank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880735" y="3097649"/>
            <a:ext cx="2869049" cy="3459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gyors ügyintézés telefonról, értesítések fogadása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9034343" y="3097649"/>
            <a:ext cx="2084427" cy="3459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képernyőzár, alkalmazásfrissítés, telefon védelme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373160" y="3497937"/>
            <a:ext cx="7884081" cy="454581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3511748" y="3552230"/>
            <a:ext cx="2084427" cy="172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E04F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Online fizetés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5880735" y="3552230"/>
            <a:ext cx="2869049" cy="172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internetes vásárlások kiegyenlítése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9034343" y="3552230"/>
            <a:ext cx="2084427" cy="3459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csak megbízható oldalon történjen fizetés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373160" y="3952518"/>
            <a:ext cx="7884081" cy="45458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3511748" y="4006810"/>
            <a:ext cx="2084427" cy="172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E04F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Csoportos beszedés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5880735" y="4006810"/>
            <a:ext cx="2869049" cy="172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rendszeres számlák automatikus rendezése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9034343" y="4006810"/>
            <a:ext cx="2084427" cy="3459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beállítások ellenőrzése, fedezet biztosítása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365540" y="4571404"/>
            <a:ext cx="7899321" cy="24884"/>
          </a:xfrm>
          <a:prstGeom prst="rect">
            <a:avLst/>
          </a:prstGeom>
          <a:solidFill>
            <a:srgbClr val="383838">
              <a:alpha val="50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3365540" y="4712851"/>
            <a:ext cx="2910245" cy="3637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Gyakorlati példák</a:t>
            </a:r>
            <a:endParaRPr lang="en-US" sz="2250" dirty="0"/>
          </a:p>
        </p:txBody>
      </p:sp>
      <p:sp>
        <p:nvSpPr>
          <p:cNvPr id="26" name="Shape 24"/>
          <p:cNvSpPr/>
          <p:nvPr/>
        </p:nvSpPr>
        <p:spPr>
          <a:xfrm>
            <a:off x="3365540" y="5193268"/>
            <a:ext cx="2581275" cy="1801416"/>
          </a:xfrm>
          <a:prstGeom prst="roundRect">
            <a:avLst>
              <a:gd name="adj" fmla="val 1154"/>
            </a:avLst>
          </a:prstGeom>
          <a:solidFill>
            <a:srgbClr val="FFFFFF"/>
          </a:solidFill>
          <a:ln w="15240">
            <a:solidFill>
              <a:srgbClr val="D8D4D4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380780" y="5208508"/>
            <a:ext cx="2550795" cy="415647"/>
          </a:xfrm>
          <a:prstGeom prst="roundRect">
            <a:avLst>
              <a:gd name="adj" fmla="val 601"/>
            </a:avLst>
          </a:prstGeom>
          <a:solidFill>
            <a:srgbClr val="F2EEEE"/>
          </a:solidFill>
          <a:ln/>
        </p:spPr>
      </p:sp>
      <p:sp>
        <p:nvSpPr>
          <p:cNvPr id="28" name="Text 26"/>
          <p:cNvSpPr/>
          <p:nvPr/>
        </p:nvSpPr>
        <p:spPr>
          <a:xfrm>
            <a:off x="4552236" y="5286375"/>
            <a:ext cx="207764" cy="259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3519249" y="5701903"/>
            <a:ext cx="1818918" cy="227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1. példa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3519249" y="5975985"/>
            <a:ext cx="2273856" cy="8649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tanuló meg szeretné nézni, mennyi pénz van a számláján. Erre </a:t>
            </a:r>
            <a:r>
              <a:rPr lang="en-US" sz="1050" b="1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egyenleglekérdezést</a:t>
            </a:r>
            <a:r>
              <a:rPr lang="en-US" sz="10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használhat netbankon vagy mobilbankon keresztül.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6024562" y="5193268"/>
            <a:ext cx="2581275" cy="1801416"/>
          </a:xfrm>
          <a:prstGeom prst="roundRect">
            <a:avLst>
              <a:gd name="adj" fmla="val 1154"/>
            </a:avLst>
          </a:prstGeom>
          <a:solidFill>
            <a:srgbClr val="FFFFFF"/>
          </a:solidFill>
          <a:ln w="15240">
            <a:solidFill>
              <a:srgbClr val="D8D4D4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039803" y="5208508"/>
            <a:ext cx="2550795" cy="415647"/>
          </a:xfrm>
          <a:prstGeom prst="roundRect">
            <a:avLst>
              <a:gd name="adj" fmla="val 601"/>
            </a:avLst>
          </a:prstGeom>
          <a:solidFill>
            <a:srgbClr val="F2EEEE"/>
          </a:solidFill>
          <a:ln/>
        </p:spPr>
      </p:sp>
      <p:sp>
        <p:nvSpPr>
          <p:cNvPr id="33" name="Text 31"/>
          <p:cNvSpPr/>
          <p:nvPr/>
        </p:nvSpPr>
        <p:spPr>
          <a:xfrm>
            <a:off x="7211258" y="5286375"/>
            <a:ext cx="207764" cy="259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178272" y="5701903"/>
            <a:ext cx="1818918" cy="227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2. példa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6178272" y="5975985"/>
            <a:ext cx="2273856" cy="6919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Internetes vásárláskor </a:t>
            </a:r>
            <a:r>
              <a:rPr lang="en-US" sz="1050" b="1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bankkártyás online fizetéssel</a:t>
            </a:r>
            <a:r>
              <a:rPr lang="en-US" sz="10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rendezheti az összeget, de csak biztonságos és megbízható oldalon.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8683585" y="5193268"/>
            <a:ext cx="2581275" cy="1801416"/>
          </a:xfrm>
          <a:prstGeom prst="roundRect">
            <a:avLst>
              <a:gd name="adj" fmla="val 1154"/>
            </a:avLst>
          </a:prstGeom>
          <a:solidFill>
            <a:srgbClr val="FFFFFF"/>
          </a:solidFill>
          <a:ln w="15240">
            <a:solidFill>
              <a:srgbClr val="D8D4D4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698825" y="5208508"/>
            <a:ext cx="2550795" cy="415647"/>
          </a:xfrm>
          <a:prstGeom prst="roundRect">
            <a:avLst>
              <a:gd name="adj" fmla="val 601"/>
            </a:avLst>
          </a:prstGeom>
          <a:solidFill>
            <a:srgbClr val="F2EEEE"/>
          </a:solidFill>
          <a:ln/>
        </p:spPr>
      </p:sp>
      <p:sp>
        <p:nvSpPr>
          <p:cNvPr id="38" name="Text 36"/>
          <p:cNvSpPr/>
          <p:nvPr/>
        </p:nvSpPr>
        <p:spPr>
          <a:xfrm>
            <a:off x="9870281" y="5286375"/>
            <a:ext cx="207764" cy="259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8837295" y="5701903"/>
            <a:ext cx="1818918" cy="227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3. példa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8837295" y="5975985"/>
            <a:ext cx="2273856" cy="8649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villanyszámla minden hónapban esedékes. Ennek rendezésére </a:t>
            </a:r>
            <a:r>
              <a:rPr lang="en-US" sz="1050" b="1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csoportos beszedés</a:t>
            </a:r>
            <a:r>
              <a:rPr lang="en-US" sz="10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vagy </a:t>
            </a:r>
            <a:r>
              <a:rPr lang="en-US" sz="1050" b="1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ismétlődő átutalás</a:t>
            </a:r>
            <a:r>
              <a:rPr lang="en-US" sz="10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is alkalmazható.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37686" y="947261"/>
            <a:ext cx="5330904" cy="5614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9. Feldolgozandó fogalmak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2437686" y="1745933"/>
            <a:ext cx="9755029" cy="231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Az alábbi kulcsfogalmakat kell ismerni és érteni az e-banking témakörben: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2437686" y="2110978"/>
            <a:ext cx="3172539" cy="2018228"/>
          </a:xfrm>
          <a:prstGeom prst="roundRect">
            <a:avLst>
              <a:gd name="adj" fmla="val 1272"/>
            </a:avLst>
          </a:prstGeom>
          <a:solidFill>
            <a:srgbClr val="F2EEEE"/>
          </a:solidFill>
          <a:ln/>
        </p:spPr>
      </p:sp>
      <p:sp>
        <p:nvSpPr>
          <p:cNvPr id="5" name="Text 3"/>
          <p:cNvSpPr/>
          <p:nvPr/>
        </p:nvSpPr>
        <p:spPr>
          <a:xfrm>
            <a:off x="2608778" y="2282071"/>
            <a:ext cx="2246233" cy="280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Alapfogalmak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2608778" y="2633901"/>
            <a:ext cx="2830354" cy="1324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e-banking</a:t>
            </a:r>
            <a:endParaRPr lang="en-US" sz="1300" dirty="0"/>
          </a:p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netbank</a:t>
            </a:r>
            <a:endParaRPr lang="en-US" sz="1300" dirty="0"/>
          </a:p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mobilbank</a:t>
            </a:r>
            <a:endParaRPr lang="en-US" sz="1300" dirty="0"/>
          </a:p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átutalás</a:t>
            </a:r>
            <a:endParaRPr lang="en-US" sz="1300" dirty="0"/>
          </a:p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egyenleglekérdezés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728811" y="2110978"/>
            <a:ext cx="3172658" cy="2018228"/>
          </a:xfrm>
          <a:prstGeom prst="roundRect">
            <a:avLst>
              <a:gd name="adj" fmla="val 1272"/>
            </a:avLst>
          </a:prstGeom>
          <a:solidFill>
            <a:srgbClr val="F2EEEE"/>
          </a:solidFill>
          <a:ln/>
        </p:spPr>
      </p:sp>
      <p:sp>
        <p:nvSpPr>
          <p:cNvPr id="8" name="Text 6"/>
          <p:cNvSpPr/>
          <p:nvPr/>
        </p:nvSpPr>
        <p:spPr>
          <a:xfrm>
            <a:off x="5899904" y="2282071"/>
            <a:ext cx="2246233" cy="280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Tranzakciók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5899904" y="2633901"/>
            <a:ext cx="2830473" cy="1324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számlatörténet</a:t>
            </a:r>
            <a:endParaRPr lang="en-US" sz="1300" dirty="0"/>
          </a:p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online fizetés</a:t>
            </a:r>
            <a:endParaRPr lang="en-US" sz="1300" dirty="0"/>
          </a:p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csoportos beszedés</a:t>
            </a:r>
            <a:endParaRPr lang="en-US" sz="1300" dirty="0"/>
          </a:p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bankkártya</a:t>
            </a:r>
            <a:endParaRPr lang="en-US" sz="1300" dirty="0"/>
          </a:p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PIN-kód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020056" y="2110978"/>
            <a:ext cx="3172539" cy="2018228"/>
          </a:xfrm>
          <a:prstGeom prst="roundRect">
            <a:avLst>
              <a:gd name="adj" fmla="val 1272"/>
            </a:avLst>
          </a:prstGeom>
          <a:solidFill>
            <a:srgbClr val="F2EEEE"/>
          </a:solidFill>
          <a:ln/>
        </p:spPr>
      </p:sp>
      <p:sp>
        <p:nvSpPr>
          <p:cNvPr id="11" name="Text 9"/>
          <p:cNvSpPr/>
          <p:nvPr/>
        </p:nvSpPr>
        <p:spPr>
          <a:xfrm>
            <a:off x="9191149" y="2282071"/>
            <a:ext cx="2246233" cy="280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Biztonság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9191149" y="2633901"/>
            <a:ext cx="2830354" cy="1282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jelszó</a:t>
            </a:r>
            <a:endParaRPr lang="en-US" sz="1300" dirty="0"/>
          </a:p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kétlépcsős azonosítás</a:t>
            </a:r>
            <a:endParaRPr lang="en-US" sz="1300" dirty="0"/>
          </a:p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adathalászat</a:t>
            </a:r>
            <a:endParaRPr lang="en-US" sz="1300" dirty="0"/>
          </a:p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biztonságos elektronikus ügyintézés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2437686" y="4348085"/>
            <a:ext cx="9755029" cy="28932"/>
          </a:xfrm>
          <a:prstGeom prst="rect">
            <a:avLst/>
          </a:prstGeom>
          <a:solidFill>
            <a:srgbClr val="383838">
              <a:alpha val="50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2437686" y="4554855"/>
            <a:ext cx="3593902" cy="449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10. Ellenőrző kérdések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2437686" y="5181957"/>
            <a:ext cx="171093" cy="213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PT Serif Light" pitchFamily="34" charset="0"/>
                <a:ea typeface="PT Serif Light" pitchFamily="34" charset="-122"/>
                <a:cs typeface="PT Serif Light" pitchFamily="34" charset="-120"/>
              </a:rPr>
              <a:t>01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2437686" y="5449848"/>
            <a:ext cx="3172539" cy="22860"/>
          </a:xfrm>
          <a:prstGeom prst="rect">
            <a:avLst/>
          </a:prstGeom>
          <a:solidFill>
            <a:srgbClr val="E04F00"/>
          </a:solidFill>
          <a:ln/>
        </p:spPr>
      </p:sp>
      <p:sp>
        <p:nvSpPr>
          <p:cNvPr id="17" name="Text 15"/>
          <p:cNvSpPr/>
          <p:nvPr/>
        </p:nvSpPr>
        <p:spPr>
          <a:xfrm>
            <a:off x="2437686" y="5581055"/>
            <a:ext cx="3172539" cy="231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Mit jelent az e-banking fogalma?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728811" y="5181957"/>
            <a:ext cx="171093" cy="213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PT Serif Light" pitchFamily="34" charset="0"/>
                <a:ea typeface="PT Serif Light" pitchFamily="34" charset="-122"/>
                <a:cs typeface="PT Serif Light" pitchFamily="34" charset="-120"/>
              </a:rPr>
              <a:t>02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728811" y="5449848"/>
            <a:ext cx="3172658" cy="22860"/>
          </a:xfrm>
          <a:prstGeom prst="rect">
            <a:avLst/>
          </a:prstGeom>
          <a:solidFill>
            <a:srgbClr val="E04F00"/>
          </a:solidFill>
          <a:ln/>
        </p:spPr>
      </p:sp>
      <p:sp>
        <p:nvSpPr>
          <p:cNvPr id="20" name="Text 18"/>
          <p:cNvSpPr/>
          <p:nvPr/>
        </p:nvSpPr>
        <p:spPr>
          <a:xfrm>
            <a:off x="5728811" y="5581055"/>
            <a:ext cx="3172658" cy="4633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Melyek az e-banking leggyakoribb formái?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9020056" y="5181957"/>
            <a:ext cx="171093" cy="213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PT Serif Light" pitchFamily="34" charset="0"/>
                <a:ea typeface="PT Serif Light" pitchFamily="34" charset="-122"/>
                <a:cs typeface="PT Serif Light" pitchFamily="34" charset="-120"/>
              </a:rPr>
              <a:t>03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9020056" y="5449848"/>
            <a:ext cx="3172539" cy="22860"/>
          </a:xfrm>
          <a:prstGeom prst="rect">
            <a:avLst/>
          </a:prstGeom>
          <a:solidFill>
            <a:srgbClr val="E04F00"/>
          </a:solidFill>
          <a:ln/>
        </p:spPr>
      </p:sp>
      <p:sp>
        <p:nvSpPr>
          <p:cNvPr id="23" name="Text 21"/>
          <p:cNvSpPr/>
          <p:nvPr/>
        </p:nvSpPr>
        <p:spPr>
          <a:xfrm>
            <a:off x="9020056" y="5581055"/>
            <a:ext cx="3172539" cy="4633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Milyen előnyei vannak az elektronikus bankolásnak?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2437686" y="6291382"/>
            <a:ext cx="171093" cy="213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PT Serif Light" pitchFamily="34" charset="0"/>
                <a:ea typeface="PT Serif Light" pitchFamily="34" charset="-122"/>
                <a:cs typeface="PT Serif Light" pitchFamily="34" charset="-120"/>
              </a:rPr>
              <a:t>04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2437686" y="6559272"/>
            <a:ext cx="4818102" cy="22860"/>
          </a:xfrm>
          <a:prstGeom prst="rect">
            <a:avLst/>
          </a:prstGeom>
          <a:solidFill>
            <a:srgbClr val="E04F00"/>
          </a:solidFill>
          <a:ln/>
        </p:spPr>
      </p:sp>
      <p:sp>
        <p:nvSpPr>
          <p:cNvPr id="26" name="Text 24"/>
          <p:cNvSpPr/>
          <p:nvPr/>
        </p:nvSpPr>
        <p:spPr>
          <a:xfrm>
            <a:off x="2437686" y="6690479"/>
            <a:ext cx="4818102" cy="231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Milyen veszélyek fordulhatnak elő online bankolás során?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374374" y="6291382"/>
            <a:ext cx="171093" cy="213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PT Serif Light" pitchFamily="34" charset="0"/>
                <a:ea typeface="PT Serif Light" pitchFamily="34" charset="-122"/>
                <a:cs typeface="PT Serif Light" pitchFamily="34" charset="-120"/>
              </a:rPr>
              <a:t>05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7374374" y="6559272"/>
            <a:ext cx="4818221" cy="22860"/>
          </a:xfrm>
          <a:prstGeom prst="rect">
            <a:avLst/>
          </a:prstGeom>
          <a:solidFill>
            <a:srgbClr val="E04F00"/>
          </a:solidFill>
          <a:ln/>
        </p:spPr>
      </p:sp>
      <p:sp>
        <p:nvSpPr>
          <p:cNvPr id="29" name="Text 27"/>
          <p:cNvSpPr/>
          <p:nvPr/>
        </p:nvSpPr>
        <p:spPr>
          <a:xfrm>
            <a:off x="7374374" y="6690479"/>
            <a:ext cx="4818221" cy="4633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Milyen szabályokat kell betartani a biztonságos használathoz?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778</Words>
  <Application>Microsoft Office PowerPoint</Application>
  <PresentationFormat>Egyéni</PresentationFormat>
  <Paragraphs>164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6" baseType="lpstr">
      <vt:lpstr>PT Serif</vt:lpstr>
      <vt:lpstr>Calibri</vt:lpstr>
      <vt:lpstr>DM Sans</vt:lpstr>
      <vt:lpstr>PT Serif Light</vt:lpstr>
      <vt:lpstr>Arial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Vicus</dc:creator>
  <cp:lastModifiedBy>Vicus</cp:lastModifiedBy>
  <cp:revision>2</cp:revision>
  <dcterms:created xsi:type="dcterms:W3CDTF">2026-03-14T17:07:37Z</dcterms:created>
  <dcterms:modified xsi:type="dcterms:W3CDTF">2026-03-14T17:08:14Z</dcterms:modified>
</cp:coreProperties>
</file>