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ibre Baskerville" panose="020B0604020202020204" charset="0"/>
      <p:regular r:id="rId17"/>
    </p:embeddedFont>
    <p:embeddedFont>
      <p:font typeface="Open Sans" panose="020B0604020202020204" charset="0"/>
      <p:regular r:id="rId18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549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BFA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image" Target="../media/image17.pn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518648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Kommunikációs jelek: Az emberi kapcsolatok láthatatlan alapjai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98514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Fedezzük fel együtt, hogyan működnek a jelek, amelyek nap mint nap átszövik minden kapcsolatunkat és interakciónkat.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905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5329" y="3326606"/>
            <a:ext cx="10556677" cy="6477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Összefoglalás: A jelek világa körülöttünk</a:t>
            </a:r>
            <a:endParaRPr lang="en-US" sz="4050" dirty="0"/>
          </a:p>
        </p:txBody>
      </p:sp>
      <p:sp>
        <p:nvSpPr>
          <p:cNvPr id="4" name="Text 1"/>
          <p:cNvSpPr/>
          <p:nvPr/>
        </p:nvSpPr>
        <p:spPr>
          <a:xfrm>
            <a:off x="1036201" y="4518303"/>
            <a:ext cx="12868870" cy="3315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kommunikáció jelek nélkül elképzelhetetlen – jelek nélkül nincs megértés, nincs kapcsolat.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725329" y="4285178"/>
            <a:ext cx="22860" cy="797838"/>
          </a:xfrm>
          <a:prstGeom prst="rect">
            <a:avLst/>
          </a:prstGeom>
          <a:solidFill>
            <a:srgbClr val="403CCF"/>
          </a:solidFill>
          <a:ln/>
        </p:spPr>
      </p:sp>
      <p:sp>
        <p:nvSpPr>
          <p:cNvPr id="6" name="Shape 3"/>
          <p:cNvSpPr/>
          <p:nvPr/>
        </p:nvSpPr>
        <p:spPr>
          <a:xfrm>
            <a:off x="725329" y="5316141"/>
            <a:ext cx="466249" cy="466249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7" name="Text 4"/>
          <p:cNvSpPr/>
          <p:nvPr/>
        </p:nvSpPr>
        <p:spPr>
          <a:xfrm>
            <a:off x="1398746" y="5387340"/>
            <a:ext cx="3547110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 jelek mindenütt jelen vannak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398746" y="6159341"/>
            <a:ext cx="3547110" cy="1326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Verbális és nem verbális formában egyaránt, természetes és mesterséges módon, tudatosan és tudat alatt is használjuk őket.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204817" y="5316141"/>
            <a:ext cx="466249" cy="466249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10" name="Text 7"/>
          <p:cNvSpPr/>
          <p:nvPr/>
        </p:nvSpPr>
        <p:spPr>
          <a:xfrm>
            <a:off x="5878235" y="5387340"/>
            <a:ext cx="3067169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Megértés és értelmezés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5878235" y="5835491"/>
            <a:ext cx="3547229" cy="1657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jelek pontos ismerete és használata hatékonyabbá teszi kommunikációnkat, csökkenti a félreértéseket és mélyebb kapcsolatokat eredményez.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9684425" y="5316141"/>
            <a:ext cx="466249" cy="466249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13" name="Text 10"/>
          <p:cNvSpPr/>
          <p:nvPr/>
        </p:nvSpPr>
        <p:spPr>
          <a:xfrm>
            <a:off x="10357842" y="5387340"/>
            <a:ext cx="2686050" cy="3238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Tudatos jelhasználat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10357842" y="5835491"/>
            <a:ext cx="3547110" cy="1657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Ismerjük meg és használjuk tudatosan a jeleket mindennapi életünkben – legyen szó üzleti tárgyalásról, baráti beszélgetésről vagy írott kommunikációról.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80855"/>
            <a:ext cx="847296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 a jel a kommunikációban?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3386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jel olyan érzékszerveinkkel felfogható elem, amely önmagán túlmutatva információt hordoz. Minden jel egyfajta hidat képez a valóság és az értelmezés között.</a:t>
            </a:r>
            <a:endParaRPr lang="en-US" sz="1750" dirty="0"/>
          </a:p>
        </p:txBody>
      </p:sp>
      <p:sp>
        <p:nvSpPr>
          <p:cNvPr id="4" name="Text 2"/>
          <p:cNvSpPr/>
          <p:nvPr/>
        </p:nvSpPr>
        <p:spPr>
          <a:xfrm>
            <a:off x="793790" y="4626650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jelek nélkülözhetetlenek a kommunikációban – nélkülük képtelenek lennénk gondolatainkat, érzéseinket vagy szándékainkat másokkal megosztani.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356610"/>
            <a:ext cx="39609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Példák mindennapi jelekre: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393775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Füst a tűz jeleként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437995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Egy szó vagy mondat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482215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Gesztusok és arckifejezések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99521" y="5264348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Közlekedési táblák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570654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Hangjelzések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05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7357" y="3300174"/>
            <a:ext cx="9316403" cy="676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Jelek csoportosítása eredet szerint</a:t>
            </a:r>
            <a:endParaRPr lang="en-US" sz="4250" dirty="0"/>
          </a:p>
        </p:txBody>
      </p:sp>
      <p:sp>
        <p:nvSpPr>
          <p:cNvPr id="4" name="Shape 1"/>
          <p:cNvSpPr/>
          <p:nvPr/>
        </p:nvSpPr>
        <p:spPr>
          <a:xfrm>
            <a:off x="757357" y="4301014"/>
            <a:ext cx="6449616" cy="3334941"/>
          </a:xfrm>
          <a:prstGeom prst="roundRect">
            <a:avLst>
              <a:gd name="adj" fmla="val 973"/>
            </a:avLst>
          </a:prstGeom>
          <a:solidFill>
            <a:srgbClr val="EAE8F3"/>
          </a:solidFill>
          <a:ln/>
        </p:spPr>
      </p:sp>
      <p:sp>
        <p:nvSpPr>
          <p:cNvPr id="5" name="Text 2"/>
          <p:cNvSpPr/>
          <p:nvPr/>
        </p:nvSpPr>
        <p:spPr>
          <a:xfrm>
            <a:off x="973693" y="4517350"/>
            <a:ext cx="2705100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Természetes jelek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73693" y="4985266"/>
            <a:ext cx="6016943" cy="692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Nem szándékos, természet adta jelek, amelyek spontán keletkeznek.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973693" y="5807512"/>
            <a:ext cx="6016943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Füst → tűz jelzése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73693" y="6229469"/>
            <a:ext cx="6016943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Felhő → közelgő eső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973693" y="6651427"/>
            <a:ext cx="6016943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Lábnyom → valaki járt erre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973693" y="7073384"/>
            <a:ext cx="6016943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Vízcsepp → nedvesség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423309" y="4301014"/>
            <a:ext cx="6449735" cy="3334941"/>
          </a:xfrm>
          <a:prstGeom prst="roundRect">
            <a:avLst>
              <a:gd name="adj" fmla="val 973"/>
            </a:avLst>
          </a:prstGeom>
          <a:solidFill>
            <a:srgbClr val="EAE8F3"/>
          </a:solidFill>
          <a:ln/>
        </p:spPr>
      </p:sp>
      <p:sp>
        <p:nvSpPr>
          <p:cNvPr id="12" name="Text 9"/>
          <p:cNvSpPr/>
          <p:nvPr/>
        </p:nvSpPr>
        <p:spPr>
          <a:xfrm>
            <a:off x="7639645" y="4517350"/>
            <a:ext cx="2705100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Mesterséges jelek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7639645" y="4985266"/>
            <a:ext cx="6017062" cy="692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Emberi közösségek által tudatosan alkotott és használt jelek.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39645" y="5807512"/>
            <a:ext cx="6017062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Nyelv és írásrendszerek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7639645" y="6229469"/>
            <a:ext cx="6017062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Közlekedési táblák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7639645" y="6651427"/>
            <a:ext cx="6017062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Írásjelek és szimbólumok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7639645" y="7073384"/>
            <a:ext cx="6017062" cy="346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700"/>
              </a:lnSpc>
              <a:buSzPct val="100000"/>
              <a:buChar char="•"/>
            </a:pPr>
            <a:r>
              <a:rPr lang="en-US" sz="17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Zászlók és címerek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06485"/>
            <a:ext cx="609731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Peirce-féle jeltípusok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56889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Charles Sanders Peirce amerikai filozófus alapvető kategóriákat különböztetett meg a jelek világában.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186946"/>
            <a:ext cx="4196358" cy="3636050"/>
          </a:xfrm>
          <a:prstGeom prst="roundRect">
            <a:avLst>
              <a:gd name="adj" fmla="val 936"/>
            </a:avLst>
          </a:prstGeom>
          <a:solidFill>
            <a:srgbClr val="FBFAFF"/>
          </a:solidFill>
          <a:ln w="30480">
            <a:solidFill>
              <a:srgbClr val="D0CED9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4270" y="3217426"/>
            <a:ext cx="4135398" cy="680442"/>
          </a:xfrm>
          <a:prstGeom prst="rect">
            <a:avLst/>
          </a:prstGeom>
          <a:solidFill>
            <a:srgbClr val="EAE8F3"/>
          </a:solidFill>
          <a:ln/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21888" y="3387447"/>
            <a:ext cx="340162" cy="34016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51084" y="41246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Ikon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1051084" y="4615101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Hasonlít a jelölt dologra, vizuális vagy strukturális kapcsolat révén.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51084" y="5476994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Példák:</a:t>
            </a: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fénykép, rajz, térkép, diagram, portré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5216962" y="3186946"/>
            <a:ext cx="4196358" cy="3636050"/>
          </a:xfrm>
          <a:prstGeom prst="roundRect">
            <a:avLst>
              <a:gd name="adj" fmla="val 936"/>
            </a:avLst>
          </a:prstGeom>
          <a:solidFill>
            <a:srgbClr val="FBFAFF"/>
          </a:solidFill>
          <a:ln w="30480">
            <a:solidFill>
              <a:srgbClr val="D0CED9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47442" y="3217426"/>
            <a:ext cx="4135398" cy="680442"/>
          </a:xfrm>
          <a:prstGeom prst="rect">
            <a:avLst/>
          </a:prstGeom>
          <a:solidFill>
            <a:srgbClr val="EAE8F3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45060" y="3387447"/>
            <a:ext cx="340162" cy="34016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74256" y="41246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Index</a:t>
            </a:r>
            <a:endParaRPr lang="en-US" sz="2200" dirty="0"/>
          </a:p>
        </p:txBody>
      </p:sp>
      <p:sp>
        <p:nvSpPr>
          <p:cNvPr id="14" name="Text 10"/>
          <p:cNvSpPr/>
          <p:nvPr/>
        </p:nvSpPr>
        <p:spPr>
          <a:xfrm>
            <a:off x="5474256" y="4615101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Ok-okozati vagy tér-időbeli kapcsolatban áll a jelölt dologgal.</a:t>
            </a:r>
            <a:endParaRPr lang="en-US" sz="1750" dirty="0"/>
          </a:p>
        </p:txBody>
      </p:sp>
      <p:sp>
        <p:nvSpPr>
          <p:cNvPr id="15" name="Text 11"/>
          <p:cNvSpPr/>
          <p:nvPr/>
        </p:nvSpPr>
        <p:spPr>
          <a:xfrm>
            <a:off x="5474256" y="5476994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Példák:</a:t>
            </a: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lábnyom, autó indexe, füst, ujjlenyomat, lázmérő</a:t>
            </a:r>
            <a:endParaRPr lang="en-US" sz="1750" dirty="0"/>
          </a:p>
        </p:txBody>
      </p:sp>
      <p:sp>
        <p:nvSpPr>
          <p:cNvPr id="16" name="Shape 12"/>
          <p:cNvSpPr/>
          <p:nvPr/>
        </p:nvSpPr>
        <p:spPr>
          <a:xfrm>
            <a:off x="9640133" y="3186946"/>
            <a:ext cx="4196358" cy="3636050"/>
          </a:xfrm>
          <a:prstGeom prst="roundRect">
            <a:avLst>
              <a:gd name="adj" fmla="val 936"/>
            </a:avLst>
          </a:prstGeom>
          <a:solidFill>
            <a:srgbClr val="FBFAFF"/>
          </a:solidFill>
          <a:ln w="30480">
            <a:solidFill>
              <a:srgbClr val="D0CED9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9670613" y="3217426"/>
            <a:ext cx="4135398" cy="680442"/>
          </a:xfrm>
          <a:prstGeom prst="rect">
            <a:avLst/>
          </a:prstGeom>
          <a:solidFill>
            <a:srgbClr val="EAE8F3"/>
          </a:solidFill>
          <a:ln/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68232" y="3387447"/>
            <a:ext cx="340162" cy="34016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897427" y="41246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Szimbólum</a:t>
            </a:r>
            <a:endParaRPr lang="en-US" sz="2200" dirty="0"/>
          </a:p>
        </p:txBody>
      </p:sp>
      <p:sp>
        <p:nvSpPr>
          <p:cNvPr id="20" name="Text 15"/>
          <p:cNvSpPr/>
          <p:nvPr/>
        </p:nvSpPr>
        <p:spPr>
          <a:xfrm>
            <a:off x="9897427" y="4615101"/>
            <a:ext cx="368177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Önkényes, konvencionális kapcsolat, amelyet a közösség határoz meg.</a:t>
            </a:r>
            <a:endParaRPr lang="en-US" sz="1750" dirty="0"/>
          </a:p>
        </p:txBody>
      </p:sp>
      <p:sp>
        <p:nvSpPr>
          <p:cNvPr id="21" name="Text 16"/>
          <p:cNvSpPr/>
          <p:nvPr/>
        </p:nvSpPr>
        <p:spPr>
          <a:xfrm>
            <a:off x="9897427" y="5839897"/>
            <a:ext cx="36817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Példák:</a:t>
            </a: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zászló, nyelvi jelek, számok, logók, emoji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3104"/>
            <a:ext cx="611993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 nyelvi jel felépítése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85511"/>
            <a:ext cx="4347567" cy="907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0604" y="33195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Jelölő (jeltest)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1020604" y="3810000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jel érzékelhető formája: szó hangalakja vagy írott változata.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1020604" y="4671893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Például: a </a:t>
            </a:r>
            <a:r>
              <a:rPr lang="en-US" sz="17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"fa"</a:t>
            </a: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szó hangzása vagy betűi.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1357" y="2185511"/>
            <a:ext cx="4347567" cy="90725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368171" y="33195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Jelölt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368171" y="3810000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fogalom vagy mentális kép, amire a jelölő utal.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5368171" y="4671893"/>
            <a:ext cx="389393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</a:t>
            </a:r>
            <a:r>
              <a:rPr lang="en-US" sz="1750" i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"fa"</a:t>
            </a: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esetében: a fa mint növény képzete az elmében.</a:t>
            </a:r>
            <a:endParaRPr lang="en-US" sz="17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924" y="2185511"/>
            <a:ext cx="4347567" cy="90725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715738" y="331958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Jelentés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9715738" y="3810000"/>
            <a:ext cx="389393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jelölő és jelölt közötti kapcsolat, amely kultúránként és kontextustól függően változhat.</a:t>
            </a:r>
            <a:endParaRPr lang="en-US" sz="1750" dirty="0"/>
          </a:p>
        </p:txBody>
      </p:sp>
      <p:sp>
        <p:nvSpPr>
          <p:cNvPr id="14" name="Shape 9"/>
          <p:cNvSpPr/>
          <p:nvPr/>
        </p:nvSpPr>
        <p:spPr>
          <a:xfrm>
            <a:off x="793790" y="5879663"/>
            <a:ext cx="13042821" cy="1326713"/>
          </a:xfrm>
          <a:prstGeom prst="roundRect">
            <a:avLst>
              <a:gd name="adj" fmla="val 2565"/>
            </a:avLst>
          </a:prstGeom>
          <a:solidFill>
            <a:srgbClr val="C3C2F0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604" y="6231374"/>
            <a:ext cx="283488" cy="22681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530906" y="6163151"/>
            <a:ext cx="1207889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Érdekes tény: Ugyanaz a hangalak különböző nyelvekben teljesen más dolgokat jelölhet – ez mutatja a jelek konvencionális természetét.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9345" y="904637"/>
            <a:ext cx="7738110" cy="12551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00"/>
              </a:lnSpc>
              <a:buNone/>
            </a:pPr>
            <a:r>
              <a:rPr lang="en-US" sz="39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Kommunikációs jelek típusai a mindennapokban</a:t>
            </a:r>
            <a:endParaRPr lang="en-US" sz="39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89345" y="2461022"/>
            <a:ext cx="602456" cy="60245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042785" y="2630448"/>
            <a:ext cx="2510552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Verbális jelek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7042785" y="3064788"/>
            <a:ext cx="6884670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nyelv használata szóban és írásban. Ide tartozik minden, amit mondunk vagy leírunk: beszélgetések, levelek, üzenetek, előadások.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89345" y="4109085"/>
            <a:ext cx="602456" cy="6024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042785" y="4278511"/>
            <a:ext cx="2510552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Nem verbális jelek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7042785" y="4712851"/>
            <a:ext cx="6884670" cy="642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Testbeszéd és vizuális jelek: mimika, testtartás, gesztusok, tekintet, öltözködés. Gyakran többet árulnak el szándékainkról, mint a szavak.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89345" y="5757148"/>
            <a:ext cx="602456" cy="60245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042785" y="5926574"/>
            <a:ext cx="2510552" cy="31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Hangjelek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7042785" y="6360914"/>
            <a:ext cx="6884670" cy="964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beszéd akusztikus jellemzői: hangsúly, hanglejtés, beszédritmus, hangszín, hangerő, szünetek. Ezek adják meg a mondanivaló érzelmi árnyalatát.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7824" y="540425"/>
            <a:ext cx="9900761" cy="6141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 kommunikáció folyamata és tényezői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687824" y="1547574"/>
            <a:ext cx="196453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01</a:t>
            </a:r>
            <a:endParaRPr lang="en-US" sz="15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24" y="1858685"/>
            <a:ext cx="6529149" cy="228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7824" y="2002631"/>
            <a:ext cx="2456617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Feladó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87824" y="2427446"/>
            <a:ext cx="6529149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Az üzenet kiindulópontja, aki közölni szeretne valamit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413427" y="1547574"/>
            <a:ext cx="196453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02</a:t>
            </a:r>
            <a:endParaRPr lang="en-US" sz="15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427" y="1858685"/>
            <a:ext cx="6529149" cy="228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13427" y="2002631"/>
            <a:ext cx="2456617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Kódolás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7413427" y="2427446"/>
            <a:ext cx="6529149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gondolat jelrendszerré alakítása (nyelv, gesztusok)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687824" y="3085624"/>
            <a:ext cx="196453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03</a:t>
            </a:r>
            <a:endParaRPr lang="en-US" sz="15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24" y="3375779"/>
            <a:ext cx="6529149" cy="228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87824" y="3540681"/>
            <a:ext cx="2456617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Üzenet</a:t>
            </a:r>
            <a:endParaRPr lang="en-US" sz="1900" dirty="0"/>
          </a:p>
        </p:txBody>
      </p:sp>
      <p:sp>
        <p:nvSpPr>
          <p:cNvPr id="14" name="Text 9"/>
          <p:cNvSpPr/>
          <p:nvPr/>
        </p:nvSpPr>
        <p:spPr>
          <a:xfrm>
            <a:off x="687824" y="3965496"/>
            <a:ext cx="6529149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kódolt információ, amely jeleken keresztül utazik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7413427" y="3085624"/>
            <a:ext cx="196453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04</a:t>
            </a:r>
            <a:endParaRPr lang="en-US" sz="150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427" y="3375779"/>
            <a:ext cx="6529149" cy="2286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413427" y="3540681"/>
            <a:ext cx="2456617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Csatorna</a:t>
            </a:r>
            <a:endParaRPr lang="en-US" sz="1900" dirty="0"/>
          </a:p>
        </p:txBody>
      </p:sp>
      <p:sp>
        <p:nvSpPr>
          <p:cNvPr id="18" name="Text 12"/>
          <p:cNvSpPr/>
          <p:nvPr/>
        </p:nvSpPr>
        <p:spPr>
          <a:xfrm>
            <a:off x="7413427" y="3965496"/>
            <a:ext cx="6529149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Az üzenet közvetítő közepe (levegő, papír, internet)</a:t>
            </a:r>
            <a:endParaRPr lang="en-US" sz="1500" dirty="0"/>
          </a:p>
        </p:txBody>
      </p:sp>
      <p:sp>
        <p:nvSpPr>
          <p:cNvPr id="19" name="Text 13"/>
          <p:cNvSpPr/>
          <p:nvPr/>
        </p:nvSpPr>
        <p:spPr>
          <a:xfrm>
            <a:off x="687824" y="4623673"/>
            <a:ext cx="196453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05</a:t>
            </a:r>
            <a:endParaRPr lang="en-US" sz="1500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24" y="4894183"/>
            <a:ext cx="6529149" cy="2286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87824" y="5078730"/>
            <a:ext cx="2456617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Dekódolás</a:t>
            </a:r>
            <a:endParaRPr lang="en-US" sz="1900" dirty="0"/>
          </a:p>
        </p:txBody>
      </p:sp>
      <p:sp>
        <p:nvSpPr>
          <p:cNvPr id="22" name="Text 15"/>
          <p:cNvSpPr/>
          <p:nvPr/>
        </p:nvSpPr>
        <p:spPr>
          <a:xfrm>
            <a:off x="687824" y="5503545"/>
            <a:ext cx="6529149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jelek értelmezése, megfejtése a vevő által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7413427" y="4623673"/>
            <a:ext cx="196453" cy="2456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Libre Baskerville Light" pitchFamily="34" charset="0"/>
                <a:ea typeface="Libre Baskerville Light" pitchFamily="34" charset="-122"/>
                <a:cs typeface="Libre Baskerville Light" pitchFamily="34" charset="-120"/>
              </a:rPr>
              <a:t>06</a:t>
            </a:r>
            <a:endParaRPr lang="en-US" sz="150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3427" y="4894183"/>
            <a:ext cx="6529149" cy="22860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7413427" y="5078730"/>
            <a:ext cx="2456617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Vevő</a:t>
            </a:r>
            <a:endParaRPr lang="en-US" sz="1900" dirty="0"/>
          </a:p>
        </p:txBody>
      </p:sp>
      <p:sp>
        <p:nvSpPr>
          <p:cNvPr id="26" name="Text 18"/>
          <p:cNvSpPr/>
          <p:nvPr/>
        </p:nvSpPr>
        <p:spPr>
          <a:xfrm>
            <a:off x="7413427" y="5503545"/>
            <a:ext cx="6529149" cy="314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Aki fogadja és értelmezi az üzenetet</a:t>
            </a:r>
            <a:endParaRPr lang="en-US" sz="1500" dirty="0"/>
          </a:p>
        </p:txBody>
      </p:sp>
      <p:sp>
        <p:nvSpPr>
          <p:cNvPr id="27" name="Text 19"/>
          <p:cNvSpPr/>
          <p:nvPr/>
        </p:nvSpPr>
        <p:spPr>
          <a:xfrm>
            <a:off x="687824" y="6382702"/>
            <a:ext cx="2456617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⚠️</a:t>
            </a:r>
            <a:r>
              <a:rPr lang="en-US" sz="1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Zaj</a:t>
            </a:r>
            <a:endParaRPr lang="en-US" sz="1900" dirty="0"/>
          </a:p>
        </p:txBody>
      </p:sp>
      <p:sp>
        <p:nvSpPr>
          <p:cNvPr id="28" name="Text 20"/>
          <p:cNvSpPr/>
          <p:nvPr/>
        </p:nvSpPr>
        <p:spPr>
          <a:xfrm>
            <a:off x="687824" y="6886099"/>
            <a:ext cx="6387703" cy="628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Minden zavaró tényező, ami torzíthatja vagy megakadályozhatja az üzenet helyes átadását: környezeti zaj, félreértés, technikai hiba.</a:t>
            </a:r>
            <a:endParaRPr lang="en-US" sz="1500" dirty="0"/>
          </a:p>
        </p:txBody>
      </p:sp>
      <p:sp>
        <p:nvSpPr>
          <p:cNvPr id="29" name="Text 21"/>
          <p:cNvSpPr/>
          <p:nvPr/>
        </p:nvSpPr>
        <p:spPr>
          <a:xfrm>
            <a:off x="7562493" y="6382702"/>
            <a:ext cx="2456617" cy="3069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↩️</a:t>
            </a:r>
            <a:r>
              <a:rPr lang="en-US" sz="190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Visszacsatolás</a:t>
            </a:r>
            <a:endParaRPr lang="en-US" sz="1900" dirty="0"/>
          </a:p>
        </p:txBody>
      </p:sp>
      <p:sp>
        <p:nvSpPr>
          <p:cNvPr id="30" name="Text 22"/>
          <p:cNvSpPr/>
          <p:nvPr/>
        </p:nvSpPr>
        <p:spPr>
          <a:xfrm>
            <a:off x="7562493" y="6886099"/>
            <a:ext cx="6387703" cy="6288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vevő válasza vagy reakciója, amely megerősíti vagy korrigálja az értelmezést, és lehetővé teszi a valódi párbeszédet.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15447"/>
            <a:ext cx="119370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Kommunikációs jelek szerepe és funkciói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877854"/>
            <a:ext cx="4196358" cy="2214205"/>
          </a:xfrm>
          <a:prstGeom prst="roundRect">
            <a:avLst>
              <a:gd name="adj" fmla="val 1537"/>
            </a:avLst>
          </a:prstGeom>
          <a:solidFill>
            <a:srgbClr val="EAE8F3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4" y="2104668"/>
            <a:ext cx="680442" cy="680442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7770" y="2291715"/>
            <a:ext cx="306110" cy="30611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20604" y="30119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Tájékoztatás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020604" y="3502343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Információ átadása, tények közlése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5216962" y="1877854"/>
            <a:ext cx="4196358" cy="2214205"/>
          </a:xfrm>
          <a:prstGeom prst="roundRect">
            <a:avLst>
              <a:gd name="adj" fmla="val 1537"/>
            </a:avLst>
          </a:prstGeom>
          <a:solidFill>
            <a:srgbClr val="EAE8F3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3776" y="2104668"/>
            <a:ext cx="680442" cy="680442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30942" y="2291715"/>
            <a:ext cx="306110" cy="30611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443776" y="30119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Érzelemkifejezés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5443776" y="3502343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Hangulat, érzelmek megosztása</a:t>
            </a:r>
            <a:endParaRPr lang="en-US" sz="1750" dirty="0"/>
          </a:p>
        </p:txBody>
      </p:sp>
      <p:sp>
        <p:nvSpPr>
          <p:cNvPr id="13" name="Shape 7"/>
          <p:cNvSpPr/>
          <p:nvPr/>
        </p:nvSpPr>
        <p:spPr>
          <a:xfrm>
            <a:off x="9640133" y="1877854"/>
            <a:ext cx="4196358" cy="2214205"/>
          </a:xfrm>
          <a:prstGeom prst="roundRect">
            <a:avLst>
              <a:gd name="adj" fmla="val 1537"/>
            </a:avLst>
          </a:prstGeom>
          <a:solidFill>
            <a:srgbClr val="EAE8F3"/>
          </a:solidFill>
          <a:ln/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66948" y="2104668"/>
            <a:ext cx="680442" cy="680442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054114" y="2291715"/>
            <a:ext cx="306110" cy="30611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9866948" y="30119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Felhívás</a:t>
            </a:r>
            <a:endParaRPr lang="en-US" sz="2200" dirty="0"/>
          </a:p>
        </p:txBody>
      </p:sp>
      <p:sp>
        <p:nvSpPr>
          <p:cNvPr id="17" name="Text 9"/>
          <p:cNvSpPr/>
          <p:nvPr/>
        </p:nvSpPr>
        <p:spPr>
          <a:xfrm>
            <a:off x="9866948" y="3502343"/>
            <a:ext cx="374273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Cselekvésre ösztönzés, motiválás</a:t>
            </a:r>
            <a:endParaRPr lang="en-US" sz="1750" dirty="0"/>
          </a:p>
        </p:txBody>
      </p:sp>
      <p:sp>
        <p:nvSpPr>
          <p:cNvPr id="18" name="Shape 10"/>
          <p:cNvSpPr/>
          <p:nvPr/>
        </p:nvSpPr>
        <p:spPr>
          <a:xfrm>
            <a:off x="793790" y="4318873"/>
            <a:ext cx="6407944" cy="2214205"/>
          </a:xfrm>
          <a:prstGeom prst="roundRect">
            <a:avLst>
              <a:gd name="adj" fmla="val 1537"/>
            </a:avLst>
          </a:prstGeom>
          <a:solidFill>
            <a:srgbClr val="EAE8F3"/>
          </a:solidFill>
          <a:ln/>
        </p:spPr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0604" y="4545687"/>
            <a:ext cx="680442" cy="680442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07770" y="4732734"/>
            <a:ext cx="306110" cy="306110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1020604" y="54529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Kapcsolatteremtés</a:t>
            </a:r>
            <a:endParaRPr lang="en-US" sz="2200" dirty="0"/>
          </a:p>
        </p:txBody>
      </p:sp>
      <p:sp>
        <p:nvSpPr>
          <p:cNvPr id="22" name="Text 12"/>
          <p:cNvSpPr/>
          <p:nvPr/>
        </p:nvSpPr>
        <p:spPr>
          <a:xfrm>
            <a:off x="1020604" y="5943362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Társadalmi kötelékek építése</a:t>
            </a:r>
            <a:endParaRPr lang="en-US" sz="1750" dirty="0"/>
          </a:p>
        </p:txBody>
      </p:sp>
      <p:sp>
        <p:nvSpPr>
          <p:cNvPr id="23" name="Shape 13"/>
          <p:cNvSpPr/>
          <p:nvPr/>
        </p:nvSpPr>
        <p:spPr>
          <a:xfrm>
            <a:off x="7428548" y="4318873"/>
            <a:ext cx="6407944" cy="2214205"/>
          </a:xfrm>
          <a:prstGeom prst="roundRect">
            <a:avLst>
              <a:gd name="adj" fmla="val 1537"/>
            </a:avLst>
          </a:prstGeom>
          <a:solidFill>
            <a:srgbClr val="EAE8F3"/>
          </a:solidFill>
          <a:ln/>
        </p:spPr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55362" y="4545687"/>
            <a:ext cx="680442" cy="680442"/>
          </a:xfrm>
          <a:prstGeom prst="rect">
            <a:avLst/>
          </a:prstGeom>
        </p:spPr>
      </p:pic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42528" y="4732734"/>
            <a:ext cx="306110" cy="306110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7655362" y="54529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Esztétikai funkció</a:t>
            </a:r>
            <a:endParaRPr lang="en-US" sz="2200" dirty="0"/>
          </a:p>
        </p:txBody>
      </p:sp>
      <p:sp>
        <p:nvSpPr>
          <p:cNvPr id="27" name="Text 15"/>
          <p:cNvSpPr/>
          <p:nvPr/>
        </p:nvSpPr>
        <p:spPr>
          <a:xfrm>
            <a:off x="7655362" y="5943362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Művészetek, szépség kifejezése</a:t>
            </a:r>
            <a:endParaRPr lang="en-US" sz="1750" dirty="0"/>
          </a:p>
        </p:txBody>
      </p:sp>
      <p:sp>
        <p:nvSpPr>
          <p:cNvPr id="28" name="Text 16"/>
          <p:cNvSpPr/>
          <p:nvPr/>
        </p:nvSpPr>
        <p:spPr>
          <a:xfrm>
            <a:off x="793790" y="678822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Egy kommunikációs aktus gyakran egyszerre több funkciót is betölt – például egy barátságos köszönés kapcsolatot teremt, érzelmeket fejez ki és információt is közöl.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67664"/>
            <a:ext cx="1205281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Példák a jelek használatára a gyakorlatban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5688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KRESZ táblák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147304"/>
            <a:ext cx="415861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biztonságos közlekedés alapjai. Univerzális vizuális jelek, amelyek nyelvi határokat átlépve mindenki számára érthetőek és életmentők lehetnek.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235893" y="3656886"/>
            <a:ext cx="39009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Testbeszéd a munkahelyen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235893" y="4147304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Nyitott testtartás bizalmat épít, zárt gesztusok távolságtartást jeleznek. A nem verbális jelek gyakran hangosabban szólnak, mint a szavak.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677995" y="3656886"/>
            <a:ext cx="31231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Hangszín és hangsúly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77995" y="4147304"/>
            <a:ext cx="41586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meggyőzés erőteljes eszközei. Ugyanaz a mondat más jelentést kaphat a hangsúly és a hangszín változtatásával.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749</Words>
  <Application>Microsoft Office PowerPoint</Application>
  <PresentationFormat>Egyéni</PresentationFormat>
  <Paragraphs>112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6" baseType="lpstr">
      <vt:lpstr>Libre Baskerville</vt:lpstr>
      <vt:lpstr>Open Sans</vt:lpstr>
      <vt:lpstr>Calibri</vt:lpstr>
      <vt:lpstr>Arial</vt:lpstr>
      <vt:lpstr>Libre Baskerville Light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Admin</dc:creator>
  <cp:lastModifiedBy>Admin</cp:lastModifiedBy>
  <cp:revision>2</cp:revision>
  <dcterms:created xsi:type="dcterms:W3CDTF">2025-12-11T11:53:14Z</dcterms:created>
  <dcterms:modified xsi:type="dcterms:W3CDTF">2025-12-11T11:55:10Z</dcterms:modified>
</cp:coreProperties>
</file>