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4630400" cy="8229600"/>
  <p:notesSz cx="8229600" cy="14630400"/>
  <p:embeddedFontLst>
    <p:embeddedFont>
      <p:font typeface="DM Sans Medium"/>
      <p:regular r:id="rId17"/>
    </p:embeddedFont>
    <p:embeddedFont>
      <p:font typeface="DM Sans Medium"/>
      <p:regular r:id="rId18"/>
    </p:embeddedFont>
    <p:embeddedFont>
      <p:font typeface="DM Sans Medium"/>
      <p:regular r:id="rId19"/>
    </p:embeddedFont>
    <p:embeddedFont>
      <p:font typeface="DM Sans Medium"/>
      <p:regular r:id="rId20"/>
    </p:embeddedFont>
    <p:embeddedFont>
      <p:font typeface="Inter"/>
      <p:regular r:id="rId21"/>
    </p:embeddedFont>
    <p:embeddedFont>
      <p:font typeface="Inter"/>
      <p:regular r:id="rId22"/>
    </p:embeddedFont>
    <p:embeddedFont>
      <p:font typeface="Inter"/>
      <p:regular r:id="rId23"/>
    </p:embeddedFont>
    <p:embeddedFont>
      <p:font typeface="Inter"/>
      <p:regular r:id="rId24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Relationship Id="rId20" Type="http://schemas.openxmlformats.org/officeDocument/2006/relationships/font" Target="fonts/font4.fntdata"/><Relationship Id="rId21" Type="http://schemas.openxmlformats.org/officeDocument/2006/relationships/font" Target="fonts/font5.fntdata"/><Relationship Id="rId22" Type="http://schemas.openxmlformats.org/officeDocument/2006/relationships/font" Target="fonts/font6.fntdata"/><Relationship Id="rId23" Type="http://schemas.openxmlformats.org/officeDocument/2006/relationships/font" Target="fonts/font7.fntdata"/><Relationship Id="rId2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0-1.png"/><Relationship Id="rId3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1-1.png"/><Relationship Id="rId3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3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3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3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3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3.png"/><Relationship Id="rId4" Type="http://schemas.openxmlformats.org/officeDocument/2006/relationships/image" Target="../media/image-3-4.svg"/><Relationship Id="rId5" Type="http://schemas.openxmlformats.org/officeDocument/2006/relationships/image" Target="../media/image-3-5.png"/><Relationship Id="rId6" Type="http://schemas.openxmlformats.org/officeDocument/2006/relationships/image" Target="../media/image-3-6.svg"/><Relationship Id="rId7" Type="http://schemas.openxmlformats.org/officeDocument/2006/relationships/slideLayout" Target="../slideLayouts/slideLayout4.xml"/><Relationship Id="rId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slideLayout" Target="../slideLayouts/slideLayout6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>
              <a:alpha val="8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864037" y="2951321"/>
            <a:ext cx="7185184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6050"/>
              </a:lnSpc>
              <a:buNone/>
            </a:pPr>
            <a:r>
              <a:rPr lang="en-US" sz="48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Értékpapír-befektetések</a:t>
            </a:r>
            <a:endParaRPr lang="en-US" sz="4850" dirty="0"/>
          </a:p>
        </p:txBody>
      </p:sp>
      <p:sp>
        <p:nvSpPr>
          <p:cNvPr id="5" name="Text 2"/>
          <p:cNvSpPr/>
          <p:nvPr/>
        </p:nvSpPr>
        <p:spPr>
          <a:xfrm>
            <a:off x="864037" y="4093131"/>
            <a:ext cx="12902327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megtakarítások befektetésének egyik legfontosabb módja az értékpapírok vásárlása. Sokan döntenek úgy, hogy lemondanak pénzük azonnali elköltéséről, abban a reményben, hogy az a jövőben gyarapodni fog. Az értékpapírokba történő befektetés a bankbetétek mellett az egyik legfontosabb módszer a nyereség elérésére.</a:t>
            </a:r>
            <a:endParaRPr lang="en-US" sz="1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1147" y="472321"/>
            <a:ext cx="5130284" cy="5367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200"/>
              </a:lnSpc>
              <a:buNone/>
            </a:pPr>
            <a:r>
              <a:rPr lang="en-US" sz="33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A diverzifikálás analógiája</a:t>
            </a:r>
            <a:endParaRPr lang="en-US" sz="3350" dirty="0"/>
          </a:p>
        </p:txBody>
      </p:sp>
      <p:sp>
        <p:nvSpPr>
          <p:cNvPr id="3" name="Text 1"/>
          <p:cNvSpPr/>
          <p:nvPr/>
        </p:nvSpPr>
        <p:spPr>
          <a:xfrm>
            <a:off x="601147" y="1438275"/>
            <a:ext cx="2837736" cy="2682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6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Mezőgazdasági gazdálkodás</a:t>
            </a:r>
            <a:endParaRPr lang="en-US" sz="1650" dirty="0"/>
          </a:p>
        </p:txBody>
      </p:sp>
      <p:sp>
        <p:nvSpPr>
          <p:cNvPr id="4" name="Text 2"/>
          <p:cNvSpPr/>
          <p:nvPr/>
        </p:nvSpPr>
        <p:spPr>
          <a:xfrm>
            <a:off x="601147" y="1878211"/>
            <a:ext cx="6504503" cy="8243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3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Az értékpapír-befektetés olyan, mint egy mezőgazdasági gazdálkodás. Ahelyett, hogy azonnal elfogyasztanád a magot (megtakarítás), elülteted (befektetés).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601147" y="2857143"/>
            <a:ext cx="6504503" cy="5495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3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Választhatsz gabonát (kötvény, amely biztonságos, de lassú hozamú) vagy gyümölcsfát (részvény, amely nagyobb, de ingadozóbb hozamot ígér).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601147" y="3561278"/>
            <a:ext cx="6504503" cy="8243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3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diverzifikálás azt jelenti, hogy nem csak búzát vetsz, hanem kukoricát, babot és gyümölcsfát is ültetsz, így ha az egyik termés tönkremegy, a többi még mentheti a gazdaságot.</a:t>
            </a:r>
            <a:endParaRPr lang="en-US" sz="135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32370" y="1459706"/>
            <a:ext cx="6504503" cy="6504503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58679" y="8543568"/>
            <a:ext cx="13170575" cy="2747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3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tőkepiac szerepe, hogy hosszabb távon biztosítsa a tőke legjobb elosztását a megtakarítók és a felhasználók között.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01147" y="8350448"/>
            <a:ext cx="22860" cy="661035"/>
          </a:xfrm>
          <a:prstGeom prst="rect">
            <a:avLst/>
          </a:prstGeom>
          <a:solidFill>
            <a:srgbClr val="28282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04240" y="1015841"/>
            <a:ext cx="5842159" cy="730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750"/>
              </a:lnSpc>
              <a:buNone/>
            </a:pPr>
            <a:r>
              <a:rPr lang="en-US" sz="46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Mi az értékpapír?</a:t>
            </a:r>
            <a:endParaRPr lang="en-US" sz="4600" dirty="0"/>
          </a:p>
        </p:txBody>
      </p:sp>
      <p:sp>
        <p:nvSpPr>
          <p:cNvPr id="4" name="Text 1"/>
          <p:cNvSpPr/>
          <p:nvPr/>
        </p:nvSpPr>
        <p:spPr>
          <a:xfrm>
            <a:off x="6304240" y="2306836"/>
            <a:ext cx="4276963" cy="22431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18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Az értékpapír tulajdonképpen egy okirat, amely valamilyen vagyoni jogot testesít meg, például tulajdonjogot vagy hitelviszonyt. Az adott jogot az értékpapír nélkül nem lehet gyakorolni, átruházni vagy bizonyítani.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6304240" y="4760238"/>
            <a:ext cx="4276963" cy="22431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18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 már az értékpapírok nagyobb hányada nem papírra nyomtatva, hanem elektronikusan létezik. A befektetés nyereségét hozamnak nevezik, amelyet a befektetett összeg százalékában határoznak meg.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11158895" y="2476262"/>
            <a:ext cx="2661285" cy="7711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6050"/>
              </a:lnSpc>
              <a:buNone/>
            </a:pPr>
            <a:r>
              <a:rPr lang="en-US" sz="60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100%</a:t>
            </a:r>
            <a:endParaRPr lang="en-US" sz="6050" dirty="0"/>
          </a:p>
        </p:txBody>
      </p:sp>
      <p:sp>
        <p:nvSpPr>
          <p:cNvPr id="7" name="Text 4"/>
          <p:cNvSpPr/>
          <p:nvPr/>
        </p:nvSpPr>
        <p:spPr>
          <a:xfrm>
            <a:off x="11158895" y="3539490"/>
            <a:ext cx="2661285" cy="3650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23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Digitalizáció</a:t>
            </a:r>
            <a:endParaRPr lang="en-US" sz="2300" dirty="0"/>
          </a:p>
        </p:txBody>
      </p:sp>
      <p:sp>
        <p:nvSpPr>
          <p:cNvPr id="8" name="Text 5"/>
          <p:cNvSpPr/>
          <p:nvPr/>
        </p:nvSpPr>
        <p:spPr>
          <a:xfrm>
            <a:off x="11158895" y="4138136"/>
            <a:ext cx="2661285" cy="11215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900"/>
              </a:lnSpc>
              <a:buNone/>
            </a:pPr>
            <a:r>
              <a:rPr lang="en-US" sz="18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Az értékpapírok ma már elektronikus formában léteznek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150739"/>
            <a:ext cx="9809559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6050"/>
              </a:lnSpc>
              <a:buNone/>
            </a:pPr>
            <a:r>
              <a:rPr lang="en-US" sz="48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Kockázat és hozam aranyszabálya</a:t>
            </a:r>
            <a:endParaRPr lang="en-US" sz="4850" dirty="0"/>
          </a:p>
        </p:txBody>
      </p:sp>
      <p:sp>
        <p:nvSpPr>
          <p:cNvPr id="3" name="Shape 1"/>
          <p:cNvSpPr/>
          <p:nvPr/>
        </p:nvSpPr>
        <p:spPr>
          <a:xfrm>
            <a:off x="864037" y="2416016"/>
            <a:ext cx="4136231" cy="3200043"/>
          </a:xfrm>
          <a:prstGeom prst="roundRect">
            <a:avLst>
              <a:gd name="adj" fmla="val 1157"/>
            </a:avLst>
          </a:prstGeom>
          <a:solidFill>
            <a:srgbClr val="EDEBE3"/>
          </a:solidFill>
          <a:ln/>
        </p:spPr>
      </p:sp>
      <p:sp>
        <p:nvSpPr>
          <p:cNvPr id="4" name="Shape 2"/>
          <p:cNvSpPr/>
          <p:nvPr/>
        </p:nvSpPr>
        <p:spPr>
          <a:xfrm>
            <a:off x="1110853" y="2662833"/>
            <a:ext cx="740569" cy="740569"/>
          </a:xfrm>
          <a:prstGeom prst="roundRect">
            <a:avLst>
              <a:gd name="adj" fmla="val 12346028"/>
            </a:avLst>
          </a:prstGeom>
          <a:solidFill>
            <a:srgbClr val="28282F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14450" y="2866430"/>
            <a:ext cx="333256" cy="33325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10853" y="3650218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Nagy hozam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1110853" y="4184094"/>
            <a:ext cx="3642598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Magas kockázat mellett lehet szert tenni nagy haszonra</a:t>
            </a:r>
            <a:endParaRPr lang="en-US" sz="1900" dirty="0"/>
          </a:p>
        </p:txBody>
      </p:sp>
      <p:sp>
        <p:nvSpPr>
          <p:cNvPr id="8" name="Shape 5"/>
          <p:cNvSpPr/>
          <p:nvPr/>
        </p:nvSpPr>
        <p:spPr>
          <a:xfrm>
            <a:off x="5247084" y="2416016"/>
            <a:ext cx="4136231" cy="3200043"/>
          </a:xfrm>
          <a:prstGeom prst="roundRect">
            <a:avLst>
              <a:gd name="adj" fmla="val 1157"/>
            </a:avLst>
          </a:prstGeom>
          <a:solidFill>
            <a:srgbClr val="EDEBE3"/>
          </a:solidFill>
          <a:ln/>
        </p:spPr>
      </p:sp>
      <p:sp>
        <p:nvSpPr>
          <p:cNvPr id="9" name="Shape 6"/>
          <p:cNvSpPr/>
          <p:nvPr/>
        </p:nvSpPr>
        <p:spPr>
          <a:xfrm>
            <a:off x="5493901" y="2662833"/>
            <a:ext cx="740569" cy="740569"/>
          </a:xfrm>
          <a:prstGeom prst="roundRect">
            <a:avLst>
              <a:gd name="adj" fmla="val 12346028"/>
            </a:avLst>
          </a:prstGeom>
          <a:solidFill>
            <a:srgbClr val="28282F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97498" y="2866430"/>
            <a:ext cx="333256" cy="33325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93901" y="3650218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Egyensúly</a:t>
            </a:r>
            <a:endParaRPr lang="en-US" sz="2400" dirty="0"/>
          </a:p>
        </p:txBody>
      </p:sp>
      <p:sp>
        <p:nvSpPr>
          <p:cNvPr id="12" name="Text 8"/>
          <p:cNvSpPr/>
          <p:nvPr/>
        </p:nvSpPr>
        <p:spPr>
          <a:xfrm>
            <a:off x="5493901" y="4184094"/>
            <a:ext cx="3642598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befektetési kockázat a várható haszon elérésének bizonytalanságát jelenti</a:t>
            </a:r>
            <a:endParaRPr lang="en-US" sz="1900" dirty="0"/>
          </a:p>
        </p:txBody>
      </p:sp>
      <p:sp>
        <p:nvSpPr>
          <p:cNvPr id="13" name="Shape 9"/>
          <p:cNvSpPr/>
          <p:nvPr/>
        </p:nvSpPr>
        <p:spPr>
          <a:xfrm>
            <a:off x="9630132" y="2416016"/>
            <a:ext cx="4136231" cy="3200043"/>
          </a:xfrm>
          <a:prstGeom prst="roundRect">
            <a:avLst>
              <a:gd name="adj" fmla="val 1157"/>
            </a:avLst>
          </a:prstGeom>
          <a:solidFill>
            <a:srgbClr val="EDEBE3"/>
          </a:solidFill>
          <a:ln/>
        </p:spPr>
      </p:sp>
      <p:sp>
        <p:nvSpPr>
          <p:cNvPr id="14" name="Shape 10"/>
          <p:cNvSpPr/>
          <p:nvPr/>
        </p:nvSpPr>
        <p:spPr>
          <a:xfrm>
            <a:off x="9876949" y="2662833"/>
            <a:ext cx="740569" cy="740569"/>
          </a:xfrm>
          <a:prstGeom prst="roundRect">
            <a:avLst>
              <a:gd name="adj" fmla="val 12346028"/>
            </a:avLst>
          </a:prstGeom>
          <a:solidFill>
            <a:srgbClr val="28282F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80546" y="2866430"/>
            <a:ext cx="333256" cy="333256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876949" y="3650218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Kisebb hozam</a:t>
            </a:r>
            <a:endParaRPr lang="en-US" sz="2400" dirty="0"/>
          </a:p>
        </p:txBody>
      </p:sp>
      <p:sp>
        <p:nvSpPr>
          <p:cNvPr id="17" name="Text 12"/>
          <p:cNvSpPr/>
          <p:nvPr/>
        </p:nvSpPr>
        <p:spPr>
          <a:xfrm>
            <a:off x="9876949" y="4184094"/>
            <a:ext cx="3642598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Alacsonyabb kockázat mellett is elérhető biztonságosabb nyereség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864037" y="5893713"/>
            <a:ext cx="12902327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Fontos aranyszabály, hogy nagy haszonra leginkább magas kockázat mellett lehet szert tenni, míg a kisebb haszon általában alacsonyabb kockázat mellett is elérhető. A befektetési kockázat a jövőbeli teljesítmény változékonyságát testesíti meg.</a:t>
            </a:r>
            <a:endParaRPr lang="en-US"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4126" y="490299"/>
            <a:ext cx="7023616" cy="557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350"/>
              </a:lnSpc>
              <a:buNone/>
            </a:pPr>
            <a:r>
              <a:rPr lang="en-US" sz="35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Részvény: Tulajdonosi részesedés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624126" y="1493282"/>
            <a:ext cx="2229088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7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Mi a részvény?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624126" y="1950125"/>
            <a:ext cx="6473547" cy="8558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részvény tagsági jogokat megtestesítő, forgalomképes értékpapír, amely a vállalkozás alaptőkéjének egy hányadát testesíti meg. Ha a vállalat jól működik, a részvények piaci értéke növekszik.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24126" y="2966442"/>
            <a:ext cx="6473547" cy="285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Tulajdonosi jogok (közgyűlésen való részvétel)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24126" y="3314105"/>
            <a:ext cx="6473547" cy="285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Osztalék és árfolyamnyereség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24126" y="3661767"/>
            <a:ext cx="6473547" cy="285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Lejárat nélküli értékpapír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24126" y="4009430"/>
            <a:ext cx="6473547" cy="285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200"/>
              </a:lnSpc>
              <a:buSzPct val="100000"/>
              <a:buChar char="•"/>
            </a:pPr>
            <a:r>
              <a:rPr lang="en-US" sz="14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Korlátozott felelősség</a:t>
            </a:r>
            <a:endParaRPr lang="en-US" sz="1400" dirty="0"/>
          </a:p>
        </p:txBody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40347" y="1515666"/>
            <a:ext cx="6473547" cy="6473547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24126" y="8390453"/>
            <a:ext cx="13382149" cy="5705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4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részvényes jogosult a vállalat adózott eredményéből származó osztalékra, ha a közgyűlés úgy dönt. A részvényes felelőssége korlátozott, legfeljebb a részvény névértékéig terjed.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29457" y="506730"/>
            <a:ext cx="7857887" cy="11482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500"/>
              </a:lnSpc>
              <a:buNone/>
            </a:pPr>
            <a:r>
              <a:rPr lang="en-US" sz="36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Kötvény: Hitelviszonyt megtestesítő értékpapír</a:t>
            </a:r>
            <a:endParaRPr lang="en-US" sz="36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9457" y="1930598"/>
            <a:ext cx="918686" cy="110251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231856" y="2114312"/>
            <a:ext cx="2296835" cy="287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Kibocsátás</a:t>
            </a:r>
            <a:endParaRPr lang="en-US" sz="1800" dirty="0"/>
          </a:p>
        </p:txBody>
      </p:sp>
      <p:sp>
        <p:nvSpPr>
          <p:cNvPr id="6" name="Text 2"/>
          <p:cNvSpPr/>
          <p:nvPr/>
        </p:nvSpPr>
        <p:spPr>
          <a:xfrm>
            <a:off x="7231856" y="2511623"/>
            <a:ext cx="6755487" cy="2938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Az adós vállalja a pénzösszeg visszafizetését</a:t>
            </a:r>
            <a:endParaRPr lang="en-US" sz="14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9457" y="3033117"/>
            <a:ext cx="918686" cy="110251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231856" y="3216831"/>
            <a:ext cx="2296835" cy="287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Futamidő</a:t>
            </a:r>
            <a:endParaRPr lang="en-US" sz="1800" dirty="0"/>
          </a:p>
        </p:txBody>
      </p:sp>
      <p:sp>
        <p:nvSpPr>
          <p:cNvPr id="9" name="Text 4"/>
          <p:cNvSpPr/>
          <p:nvPr/>
        </p:nvSpPr>
        <p:spPr>
          <a:xfrm>
            <a:off x="7231856" y="3614142"/>
            <a:ext cx="6755487" cy="2938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Előre meghatározott időben és módon</a:t>
            </a:r>
            <a:endParaRPr lang="en-US" sz="14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9457" y="4135636"/>
            <a:ext cx="918686" cy="110251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231856" y="4319349"/>
            <a:ext cx="2296835" cy="287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Kamat</a:t>
            </a:r>
            <a:endParaRPr lang="en-US" sz="1800" dirty="0"/>
          </a:p>
        </p:txBody>
      </p:sp>
      <p:sp>
        <p:nvSpPr>
          <p:cNvPr id="12" name="Text 6"/>
          <p:cNvSpPr/>
          <p:nvPr/>
        </p:nvSpPr>
        <p:spPr>
          <a:xfrm>
            <a:off x="7231856" y="4716661"/>
            <a:ext cx="6755487" cy="2938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Kamat és árfolyamnyereség formájában</a:t>
            </a:r>
            <a:endParaRPr lang="en-US" sz="14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9457" y="5238155"/>
            <a:ext cx="918686" cy="110251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231856" y="5421868"/>
            <a:ext cx="2296835" cy="287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Visszafizetés</a:t>
            </a:r>
            <a:endParaRPr lang="en-US" sz="1800" dirty="0"/>
          </a:p>
        </p:txBody>
      </p:sp>
      <p:sp>
        <p:nvSpPr>
          <p:cNvPr id="15" name="Text 8"/>
          <p:cNvSpPr/>
          <p:nvPr/>
        </p:nvSpPr>
        <p:spPr>
          <a:xfrm>
            <a:off x="7231856" y="5819180"/>
            <a:ext cx="6755487" cy="2938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hitelező megkapja a tőkét és kamatot</a:t>
            </a:r>
            <a:endParaRPr lang="en-US" sz="1400" dirty="0"/>
          </a:p>
        </p:txBody>
      </p:sp>
      <p:sp>
        <p:nvSpPr>
          <p:cNvPr id="16" name="Text 9"/>
          <p:cNvSpPr/>
          <p:nvPr/>
        </p:nvSpPr>
        <p:spPr>
          <a:xfrm>
            <a:off x="6129457" y="6547366"/>
            <a:ext cx="7857887" cy="11753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Az állampapír az állam által kibocsátott hitelviszonyt megtestesítő értékpapír, amely az államadósság finanszírozására hivatott. A vállalati és önkormányzati kötvények kockázatosabbak, mint az államkötvények, mivel egy államcsőd esélye kisebb. A fejlett országok állampapírjai lényegében kockázatmentesek.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994053"/>
            <a:ext cx="6172200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6050"/>
              </a:lnSpc>
              <a:buNone/>
            </a:pPr>
            <a:r>
              <a:rPr lang="en-US" sz="48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Részvény vs. Kötvény</a:t>
            </a:r>
            <a:endParaRPr lang="en-US" sz="4850" dirty="0"/>
          </a:p>
        </p:txBody>
      </p:sp>
      <p:sp>
        <p:nvSpPr>
          <p:cNvPr id="3" name="Shape 1"/>
          <p:cNvSpPr/>
          <p:nvPr/>
        </p:nvSpPr>
        <p:spPr>
          <a:xfrm>
            <a:off x="864037" y="2259330"/>
            <a:ext cx="12902327" cy="4976098"/>
          </a:xfrm>
          <a:prstGeom prst="roundRect">
            <a:avLst>
              <a:gd name="adj" fmla="val 744"/>
            </a:avLst>
          </a:prstGeom>
          <a:noFill/>
          <a:ln w="1524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79277" y="2274570"/>
            <a:ext cx="12871847" cy="70651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126212" y="2430304"/>
            <a:ext cx="3750231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b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Szempont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5377696" y="2430304"/>
            <a:ext cx="3746421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b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Részvény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9625370" y="2430304"/>
            <a:ext cx="387893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b="1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Kötvény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879277" y="2981087"/>
            <a:ext cx="12871847" cy="706517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1126212" y="3136821"/>
            <a:ext cx="3750231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Jogviszony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5377696" y="3136821"/>
            <a:ext cx="3746421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Tulajdonosi viszony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9625370" y="3136821"/>
            <a:ext cx="387893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Hitelviszony</a:t>
            </a:r>
            <a:endParaRPr lang="en-US" sz="1900" dirty="0"/>
          </a:p>
        </p:txBody>
      </p:sp>
      <p:sp>
        <p:nvSpPr>
          <p:cNvPr id="12" name="Shape 10"/>
          <p:cNvSpPr/>
          <p:nvPr/>
        </p:nvSpPr>
        <p:spPr>
          <a:xfrm>
            <a:off x="879277" y="3687604"/>
            <a:ext cx="12871847" cy="70651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1126212" y="3843337"/>
            <a:ext cx="3750231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Ki a tulajdonos?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5377696" y="3843337"/>
            <a:ext cx="3746421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Tulajdonos a vállalatban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9625370" y="3843337"/>
            <a:ext cx="387893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Hitelező a kibocsátónak</a:t>
            </a:r>
            <a:endParaRPr lang="en-US" sz="1900" dirty="0"/>
          </a:p>
        </p:txBody>
      </p:sp>
      <p:sp>
        <p:nvSpPr>
          <p:cNvPr id="16" name="Shape 14"/>
          <p:cNvSpPr/>
          <p:nvPr/>
        </p:nvSpPr>
        <p:spPr>
          <a:xfrm>
            <a:off x="879277" y="4394121"/>
            <a:ext cx="12871847" cy="706517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1126212" y="4549854"/>
            <a:ext cx="3750231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Jogok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5377696" y="4549854"/>
            <a:ext cx="3746421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Tulajdonosi jogok (közgyűlés)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9625370" y="4549854"/>
            <a:ext cx="387893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Nem szólhat bele az üzletbe</a:t>
            </a:r>
            <a:endParaRPr lang="en-US" sz="1900" dirty="0"/>
          </a:p>
        </p:txBody>
      </p:sp>
      <p:sp>
        <p:nvSpPr>
          <p:cNvPr id="20" name="Shape 18"/>
          <p:cNvSpPr/>
          <p:nvPr/>
        </p:nvSpPr>
        <p:spPr>
          <a:xfrm>
            <a:off x="879277" y="5100638"/>
            <a:ext cx="12871847" cy="70651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1126212" y="5256371"/>
            <a:ext cx="3750231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Hozam</a:t>
            </a:r>
            <a:endParaRPr lang="en-US" sz="1900" dirty="0"/>
          </a:p>
        </p:txBody>
      </p:sp>
      <p:sp>
        <p:nvSpPr>
          <p:cNvPr id="22" name="Text 20"/>
          <p:cNvSpPr/>
          <p:nvPr/>
        </p:nvSpPr>
        <p:spPr>
          <a:xfrm>
            <a:off x="5377696" y="5256371"/>
            <a:ext cx="3746421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Osztalék és árfolyamnyereség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9625370" y="5256371"/>
            <a:ext cx="387893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Kamat és árfolyamnyereség</a:t>
            </a:r>
            <a:endParaRPr lang="en-US" sz="1900" dirty="0"/>
          </a:p>
        </p:txBody>
      </p:sp>
      <p:sp>
        <p:nvSpPr>
          <p:cNvPr id="24" name="Shape 22"/>
          <p:cNvSpPr/>
          <p:nvPr/>
        </p:nvSpPr>
        <p:spPr>
          <a:xfrm>
            <a:off x="879277" y="5807154"/>
            <a:ext cx="12871847" cy="706517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1126212" y="5962888"/>
            <a:ext cx="3750231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Lejárat</a:t>
            </a:r>
            <a:endParaRPr lang="en-US" sz="1900" dirty="0"/>
          </a:p>
        </p:txBody>
      </p:sp>
      <p:sp>
        <p:nvSpPr>
          <p:cNvPr id="26" name="Text 24"/>
          <p:cNvSpPr/>
          <p:nvPr/>
        </p:nvSpPr>
        <p:spPr>
          <a:xfrm>
            <a:off x="5377696" y="5962888"/>
            <a:ext cx="3746421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Lejárat nélküli</a:t>
            </a:r>
            <a:endParaRPr lang="en-US" sz="1900" dirty="0"/>
          </a:p>
        </p:txBody>
      </p:sp>
      <p:sp>
        <p:nvSpPr>
          <p:cNvPr id="27" name="Text 25"/>
          <p:cNvSpPr/>
          <p:nvPr/>
        </p:nvSpPr>
        <p:spPr>
          <a:xfrm>
            <a:off x="9625370" y="5962888"/>
            <a:ext cx="387893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Előre meghatározott futamidő</a:t>
            </a:r>
            <a:endParaRPr lang="en-US" sz="1900" dirty="0"/>
          </a:p>
        </p:txBody>
      </p:sp>
      <p:sp>
        <p:nvSpPr>
          <p:cNvPr id="28" name="Shape 26"/>
          <p:cNvSpPr/>
          <p:nvPr/>
        </p:nvSpPr>
        <p:spPr>
          <a:xfrm>
            <a:off x="879277" y="6513671"/>
            <a:ext cx="12871847" cy="70651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1126212" y="6669405"/>
            <a:ext cx="3750231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Kibocsátó</a:t>
            </a:r>
            <a:endParaRPr lang="en-US" sz="1900" dirty="0"/>
          </a:p>
        </p:txBody>
      </p:sp>
      <p:sp>
        <p:nvSpPr>
          <p:cNvPr id="30" name="Text 28"/>
          <p:cNvSpPr/>
          <p:nvPr/>
        </p:nvSpPr>
        <p:spPr>
          <a:xfrm>
            <a:off x="5377696" y="6669405"/>
            <a:ext cx="3746421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Csak részvénytársaság</a:t>
            </a:r>
            <a:endParaRPr lang="en-US" sz="1900" dirty="0"/>
          </a:p>
        </p:txBody>
      </p:sp>
      <p:sp>
        <p:nvSpPr>
          <p:cNvPr id="31" name="Text 29"/>
          <p:cNvSpPr/>
          <p:nvPr/>
        </p:nvSpPr>
        <p:spPr>
          <a:xfrm>
            <a:off x="9625370" y="6669405"/>
            <a:ext cx="387893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Állam, önkormányzat, vállalat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875711"/>
            <a:ext cx="8905280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6050"/>
              </a:lnSpc>
              <a:buNone/>
            </a:pPr>
            <a:r>
              <a:rPr lang="en-US" sz="48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Egyéb befektetési lehetőségek</a:t>
            </a:r>
            <a:endParaRPr lang="en-US" sz="4850" dirty="0"/>
          </a:p>
        </p:txBody>
      </p:sp>
      <p:sp>
        <p:nvSpPr>
          <p:cNvPr id="3" name="Text 1"/>
          <p:cNvSpPr/>
          <p:nvPr/>
        </p:nvSpPr>
        <p:spPr>
          <a:xfrm>
            <a:off x="864037" y="3449598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Befektetési alapok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64037" y="3983474"/>
            <a:ext cx="4095036" cy="2370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befektetési alapok összegyűjtik a befektetők pénzét és kollektív befektetési formák keretében kezelik. A befektetők a befektetési jegyek arányában részesednek a hozamból.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5267682" y="3449598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Zöld kötvények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267682" y="3983474"/>
            <a:ext cx="4095036" cy="19752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Fenntartható beruházások finanszírozását szolgálják. Az ESG befektetési alapok célja a környezeti és társadalmi fenntarthatóság érvényesítése.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9671328" y="3449598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Reálbefektetések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9671328" y="3983474"/>
            <a:ext cx="4095036" cy="19752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Ingatlanok, műtárgyak, nemesfémek és ékszerek vásárlása. Ezek kézzelfogható értékeket képviselnek a pénzügyi befektetésekkel szemben.</a:t>
            </a:r>
            <a:endParaRPr lang="en-US" sz="1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84703" y="830223"/>
            <a:ext cx="3756303" cy="4327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27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Befektetési kockázatok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484703" y="1470779"/>
            <a:ext cx="8174593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Minden befektetési döntés előtt alaposan át kell gondolni a szóba jöhető kockázatokat. A befektetési kockázat csökkentésére alkalmazott stratégia a diverzifikálás, ami azt jelenti, hogy nem szabad minden pénzt „egy kosárba tenni".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484703" y="2277189"/>
            <a:ext cx="8174593" cy="1020842"/>
          </a:xfrm>
          <a:prstGeom prst="roundRect">
            <a:avLst>
              <a:gd name="adj" fmla="val 7166"/>
            </a:avLst>
          </a:prstGeom>
          <a:solidFill>
            <a:srgbClr val="F9F8F5"/>
          </a:solidFill>
          <a:ln/>
        </p:spPr>
      </p:sp>
      <p:sp>
        <p:nvSpPr>
          <p:cNvPr id="6" name="Shape 3"/>
          <p:cNvSpPr/>
          <p:nvPr/>
        </p:nvSpPr>
        <p:spPr>
          <a:xfrm>
            <a:off x="484703" y="2261949"/>
            <a:ext cx="8174593" cy="60960"/>
          </a:xfrm>
          <a:prstGeom prst="roundRect">
            <a:avLst>
              <a:gd name="adj" fmla="val 34083"/>
            </a:avLst>
          </a:prstGeom>
          <a:solidFill>
            <a:srgbClr val="28282F"/>
          </a:solidFill>
          <a:ln/>
        </p:spPr>
      </p:sp>
      <p:sp>
        <p:nvSpPr>
          <p:cNvPr id="7" name="Shape 4"/>
          <p:cNvSpPr/>
          <p:nvPr/>
        </p:nvSpPr>
        <p:spPr>
          <a:xfrm>
            <a:off x="4364236" y="2069425"/>
            <a:ext cx="415528" cy="415528"/>
          </a:xfrm>
          <a:prstGeom prst="roundRect">
            <a:avLst>
              <a:gd name="adj" fmla="val 220057"/>
            </a:avLst>
          </a:prstGeom>
          <a:solidFill>
            <a:srgbClr val="28282F"/>
          </a:solidFill>
          <a:ln/>
        </p:spPr>
      </p:sp>
      <p:sp>
        <p:nvSpPr>
          <p:cNvPr id="8" name="Text 5"/>
          <p:cNvSpPr/>
          <p:nvPr/>
        </p:nvSpPr>
        <p:spPr>
          <a:xfrm>
            <a:off x="4488894" y="2173248"/>
            <a:ext cx="166211" cy="2077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638413" y="2623423"/>
            <a:ext cx="1731407" cy="2163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Likviditási kockázat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638413" y="2922865"/>
            <a:ext cx="786717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Azt fejezi ki, hogy milyen gyorsan tehető pénzzé a befektetés, azaz aktuális piaci áron milyen könnyen értékesíthető.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484703" y="3644265"/>
            <a:ext cx="8174593" cy="1020842"/>
          </a:xfrm>
          <a:prstGeom prst="roundRect">
            <a:avLst>
              <a:gd name="adj" fmla="val 7166"/>
            </a:avLst>
          </a:prstGeom>
          <a:solidFill>
            <a:srgbClr val="F9F8F5"/>
          </a:solidFill>
          <a:ln/>
        </p:spPr>
      </p:sp>
      <p:sp>
        <p:nvSpPr>
          <p:cNvPr id="12" name="Shape 9"/>
          <p:cNvSpPr/>
          <p:nvPr/>
        </p:nvSpPr>
        <p:spPr>
          <a:xfrm>
            <a:off x="484703" y="3629025"/>
            <a:ext cx="8174593" cy="60960"/>
          </a:xfrm>
          <a:prstGeom prst="roundRect">
            <a:avLst>
              <a:gd name="adj" fmla="val 34083"/>
            </a:avLst>
          </a:prstGeom>
          <a:solidFill>
            <a:srgbClr val="28282F"/>
          </a:solidFill>
          <a:ln/>
        </p:spPr>
      </p:sp>
      <p:sp>
        <p:nvSpPr>
          <p:cNvPr id="13" name="Shape 10"/>
          <p:cNvSpPr/>
          <p:nvPr/>
        </p:nvSpPr>
        <p:spPr>
          <a:xfrm>
            <a:off x="4364236" y="3436501"/>
            <a:ext cx="415528" cy="415528"/>
          </a:xfrm>
          <a:prstGeom prst="roundRect">
            <a:avLst>
              <a:gd name="adj" fmla="val 220057"/>
            </a:avLst>
          </a:prstGeom>
          <a:solidFill>
            <a:srgbClr val="28282F"/>
          </a:solidFill>
          <a:ln/>
        </p:spPr>
      </p:sp>
      <p:sp>
        <p:nvSpPr>
          <p:cNvPr id="14" name="Text 11"/>
          <p:cNvSpPr/>
          <p:nvPr/>
        </p:nvSpPr>
        <p:spPr>
          <a:xfrm>
            <a:off x="4488894" y="3540323"/>
            <a:ext cx="166211" cy="2077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638413" y="3990499"/>
            <a:ext cx="2550795" cy="2163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Hitel- vagy kibocsátói kockázat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638413" y="4289941"/>
            <a:ext cx="786717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Annak kockázata, hogy az értékpapír kibocsátója nem vagy csak részben teljesíti kötelezettségeit.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484703" y="5011341"/>
            <a:ext cx="8174593" cy="1020842"/>
          </a:xfrm>
          <a:prstGeom prst="roundRect">
            <a:avLst>
              <a:gd name="adj" fmla="val 7166"/>
            </a:avLst>
          </a:prstGeom>
          <a:solidFill>
            <a:srgbClr val="F9F8F5"/>
          </a:solidFill>
          <a:ln/>
        </p:spPr>
      </p:sp>
      <p:sp>
        <p:nvSpPr>
          <p:cNvPr id="18" name="Shape 15"/>
          <p:cNvSpPr/>
          <p:nvPr/>
        </p:nvSpPr>
        <p:spPr>
          <a:xfrm>
            <a:off x="484703" y="4996101"/>
            <a:ext cx="8174593" cy="60960"/>
          </a:xfrm>
          <a:prstGeom prst="roundRect">
            <a:avLst>
              <a:gd name="adj" fmla="val 34083"/>
            </a:avLst>
          </a:prstGeom>
          <a:solidFill>
            <a:srgbClr val="28282F"/>
          </a:solidFill>
          <a:ln/>
        </p:spPr>
      </p:sp>
      <p:sp>
        <p:nvSpPr>
          <p:cNvPr id="19" name="Shape 16"/>
          <p:cNvSpPr/>
          <p:nvPr/>
        </p:nvSpPr>
        <p:spPr>
          <a:xfrm>
            <a:off x="4364236" y="4803577"/>
            <a:ext cx="415528" cy="415528"/>
          </a:xfrm>
          <a:prstGeom prst="roundRect">
            <a:avLst>
              <a:gd name="adj" fmla="val 220057"/>
            </a:avLst>
          </a:prstGeom>
          <a:solidFill>
            <a:srgbClr val="28282F"/>
          </a:solidFill>
          <a:ln/>
        </p:spPr>
      </p:sp>
      <p:sp>
        <p:nvSpPr>
          <p:cNvPr id="20" name="Text 17"/>
          <p:cNvSpPr/>
          <p:nvPr/>
        </p:nvSpPr>
        <p:spPr>
          <a:xfrm>
            <a:off x="4488894" y="4907399"/>
            <a:ext cx="166211" cy="2077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3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638413" y="5357574"/>
            <a:ext cx="1731407" cy="2163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Kamatkockázat</a:t>
            </a:r>
            <a:endParaRPr lang="en-US" sz="1350" dirty="0"/>
          </a:p>
        </p:txBody>
      </p:sp>
      <p:sp>
        <p:nvSpPr>
          <p:cNvPr id="22" name="Text 19"/>
          <p:cNvSpPr/>
          <p:nvPr/>
        </p:nvSpPr>
        <p:spPr>
          <a:xfrm>
            <a:off x="638413" y="5657017"/>
            <a:ext cx="786717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piaci kamatláb változása átértékeli a befektetést és befolyásolja annak értékét.</a:t>
            </a:r>
            <a:endParaRPr lang="en-US" sz="1050" dirty="0"/>
          </a:p>
        </p:txBody>
      </p:sp>
      <p:sp>
        <p:nvSpPr>
          <p:cNvPr id="23" name="Shape 20"/>
          <p:cNvSpPr/>
          <p:nvPr/>
        </p:nvSpPr>
        <p:spPr>
          <a:xfrm>
            <a:off x="484703" y="6378416"/>
            <a:ext cx="8174593" cy="1020842"/>
          </a:xfrm>
          <a:prstGeom prst="roundRect">
            <a:avLst>
              <a:gd name="adj" fmla="val 7166"/>
            </a:avLst>
          </a:prstGeom>
          <a:solidFill>
            <a:srgbClr val="F9F8F5"/>
          </a:solidFill>
          <a:ln/>
        </p:spPr>
      </p:sp>
      <p:sp>
        <p:nvSpPr>
          <p:cNvPr id="24" name="Shape 21"/>
          <p:cNvSpPr/>
          <p:nvPr/>
        </p:nvSpPr>
        <p:spPr>
          <a:xfrm>
            <a:off x="484703" y="6363176"/>
            <a:ext cx="8174593" cy="60960"/>
          </a:xfrm>
          <a:prstGeom prst="roundRect">
            <a:avLst>
              <a:gd name="adj" fmla="val 34083"/>
            </a:avLst>
          </a:prstGeom>
          <a:solidFill>
            <a:srgbClr val="28282F"/>
          </a:solidFill>
          <a:ln/>
        </p:spPr>
      </p:sp>
      <p:sp>
        <p:nvSpPr>
          <p:cNvPr id="25" name="Shape 22"/>
          <p:cNvSpPr/>
          <p:nvPr/>
        </p:nvSpPr>
        <p:spPr>
          <a:xfrm>
            <a:off x="4364236" y="6170652"/>
            <a:ext cx="415528" cy="415528"/>
          </a:xfrm>
          <a:prstGeom prst="roundRect">
            <a:avLst>
              <a:gd name="adj" fmla="val 220057"/>
            </a:avLst>
          </a:prstGeom>
          <a:solidFill>
            <a:srgbClr val="28282F"/>
          </a:solidFill>
          <a:ln/>
        </p:spPr>
      </p:sp>
      <p:sp>
        <p:nvSpPr>
          <p:cNvPr id="26" name="Text 23"/>
          <p:cNvSpPr/>
          <p:nvPr/>
        </p:nvSpPr>
        <p:spPr>
          <a:xfrm>
            <a:off x="4488894" y="6274475"/>
            <a:ext cx="166211" cy="2077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5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4"/>
          <p:cNvSpPr/>
          <p:nvPr/>
        </p:nvSpPr>
        <p:spPr>
          <a:xfrm>
            <a:off x="638413" y="6724650"/>
            <a:ext cx="1731407" cy="2163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Devizakockázat</a:t>
            </a:r>
            <a:endParaRPr lang="en-US" sz="1350" dirty="0"/>
          </a:p>
        </p:txBody>
      </p:sp>
      <p:sp>
        <p:nvSpPr>
          <p:cNvPr id="28" name="Text 25"/>
          <p:cNvSpPr/>
          <p:nvPr/>
        </p:nvSpPr>
        <p:spPr>
          <a:xfrm>
            <a:off x="638413" y="7024092"/>
            <a:ext cx="786717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0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 devizában denominált a befektetés, az árfolyamok változása átértékelheti a befektetés értékét.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683657"/>
            <a:ext cx="7393186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6050"/>
              </a:lnSpc>
              <a:buNone/>
            </a:pPr>
            <a:r>
              <a:rPr lang="en-US" sz="485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Értékpapír-kereskedelem</a:t>
            </a:r>
            <a:endParaRPr lang="en-US" sz="4850" dirty="0"/>
          </a:p>
        </p:txBody>
      </p:sp>
      <p:sp>
        <p:nvSpPr>
          <p:cNvPr id="3" name="Text 1"/>
          <p:cNvSpPr/>
          <p:nvPr/>
        </p:nvSpPr>
        <p:spPr>
          <a:xfrm>
            <a:off x="864037" y="1948934"/>
            <a:ext cx="246817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DM Sans Light" pitchFamily="34" charset="0"/>
                <a:ea typeface="DM Sans Light" pitchFamily="34" charset="-122"/>
                <a:cs typeface="DM Sans Light" pitchFamily="34" charset="-120"/>
              </a:rPr>
              <a:t>01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864037" y="2338030"/>
            <a:ext cx="6327696" cy="30480"/>
          </a:xfrm>
          <a:prstGeom prst="rect">
            <a:avLst/>
          </a:prstGeom>
          <a:solidFill>
            <a:srgbClr val="28282F"/>
          </a:solidFill>
          <a:ln/>
        </p:spPr>
      </p:sp>
      <p:sp>
        <p:nvSpPr>
          <p:cNvPr id="5" name="Text 3"/>
          <p:cNvSpPr/>
          <p:nvPr/>
        </p:nvSpPr>
        <p:spPr>
          <a:xfrm>
            <a:off x="864037" y="2522339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Számlanyitás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864037" y="3056215"/>
            <a:ext cx="6327696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Speciális értékpapírszámlát kell nyitni egy befektetési szolgáltatónál (brókercégnél vagy banknál). A számla megnyitása és vezetése költséggel jár.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7438549" y="1948934"/>
            <a:ext cx="246817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DM Sans Light" pitchFamily="34" charset="0"/>
                <a:ea typeface="DM Sans Light" pitchFamily="34" charset="-122"/>
                <a:cs typeface="DM Sans Light" pitchFamily="34" charset="-120"/>
              </a:rPr>
              <a:t>02</a:t>
            </a:r>
            <a:endParaRPr lang="en-US" sz="1900" dirty="0"/>
          </a:p>
        </p:txBody>
      </p:sp>
      <p:sp>
        <p:nvSpPr>
          <p:cNvPr id="8" name="Shape 6"/>
          <p:cNvSpPr/>
          <p:nvPr/>
        </p:nvSpPr>
        <p:spPr>
          <a:xfrm>
            <a:off x="7438549" y="2338030"/>
            <a:ext cx="6327815" cy="30480"/>
          </a:xfrm>
          <a:prstGeom prst="rect">
            <a:avLst/>
          </a:prstGeom>
          <a:solidFill>
            <a:srgbClr val="28282F"/>
          </a:solidFill>
          <a:ln/>
        </p:spPr>
      </p:sp>
      <p:sp>
        <p:nvSpPr>
          <p:cNvPr id="9" name="Text 7"/>
          <p:cNvSpPr/>
          <p:nvPr/>
        </p:nvSpPr>
        <p:spPr>
          <a:xfrm>
            <a:off x="7438549" y="2522339"/>
            <a:ext cx="3425904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Szolgáltató kiválasztása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7438549" y="3056215"/>
            <a:ext cx="6327815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Fontos szempont a cég mérete, tőkeereje és a felszámított költségek. A brókercégek az ügyfél megbízásából kereskednek.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864037" y="4673322"/>
            <a:ext cx="246817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DM Sans Light" pitchFamily="34" charset="0"/>
                <a:ea typeface="DM Sans Light" pitchFamily="34" charset="-122"/>
                <a:cs typeface="DM Sans Light" pitchFamily="34" charset="-120"/>
              </a:rPr>
              <a:t>03</a:t>
            </a:r>
            <a:endParaRPr lang="en-US" sz="1900" dirty="0"/>
          </a:p>
        </p:txBody>
      </p:sp>
      <p:sp>
        <p:nvSpPr>
          <p:cNvPr id="12" name="Shape 10"/>
          <p:cNvSpPr/>
          <p:nvPr/>
        </p:nvSpPr>
        <p:spPr>
          <a:xfrm>
            <a:off x="864037" y="5062418"/>
            <a:ext cx="6327696" cy="30480"/>
          </a:xfrm>
          <a:prstGeom prst="rect">
            <a:avLst/>
          </a:prstGeom>
          <a:solidFill>
            <a:srgbClr val="28282F"/>
          </a:solidFill>
          <a:ln/>
        </p:spPr>
      </p:sp>
      <p:sp>
        <p:nvSpPr>
          <p:cNvPr id="13" name="Text 11"/>
          <p:cNvSpPr/>
          <p:nvPr/>
        </p:nvSpPr>
        <p:spPr>
          <a:xfrm>
            <a:off x="864037" y="5246727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Tőzsdei kereskedés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864037" y="5780603"/>
            <a:ext cx="6327696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tőzsde egy koncentrált piac, ahol a tőzsdei termékek szervezett keretek között cserélnek gazdát. A Budapesti Értéktőzsde hivatalos indexe a BUX-index.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7438549" y="4673322"/>
            <a:ext cx="246817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DM Sans Light" pitchFamily="34" charset="0"/>
                <a:ea typeface="DM Sans Light" pitchFamily="34" charset="-122"/>
                <a:cs typeface="DM Sans Light" pitchFamily="34" charset="-120"/>
              </a:rPr>
              <a:t>04</a:t>
            </a:r>
            <a:endParaRPr lang="en-US" sz="1900" dirty="0"/>
          </a:p>
        </p:txBody>
      </p:sp>
      <p:sp>
        <p:nvSpPr>
          <p:cNvPr id="16" name="Shape 14"/>
          <p:cNvSpPr/>
          <p:nvPr/>
        </p:nvSpPr>
        <p:spPr>
          <a:xfrm>
            <a:off x="7438549" y="5062418"/>
            <a:ext cx="6327815" cy="30480"/>
          </a:xfrm>
          <a:prstGeom prst="rect">
            <a:avLst/>
          </a:prstGeom>
          <a:solidFill>
            <a:srgbClr val="28282F"/>
          </a:solidFill>
          <a:ln/>
        </p:spPr>
      </p:sp>
      <p:sp>
        <p:nvSpPr>
          <p:cNvPr id="17" name="Text 15"/>
          <p:cNvSpPr/>
          <p:nvPr/>
        </p:nvSpPr>
        <p:spPr>
          <a:xfrm>
            <a:off x="7438549" y="5246727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Befektető-védelem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7438549" y="5780603"/>
            <a:ext cx="6327815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BEVA befektetőnként százezer euróig fizet kártalanítást, 1 millió forintig 100%-ot, felette 90%-ot térít meg.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2025-12-02T18:37:30Z</dcterms:created>
  <dcterms:modified xsi:type="dcterms:W3CDTF">2025-12-02T18:37:30Z</dcterms:modified>
</cp:coreProperties>
</file>