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31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Arial Rounded MT Bold" panose="020F0704030504030204" pitchFamily="3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Gill Sans MT" panose="020B0502020104020203" pitchFamily="34" charset="-18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62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8554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01335" y="962758"/>
            <a:ext cx="10364488" cy="3049717"/>
          </a:xfrm>
        </p:spPr>
        <p:txBody>
          <a:bodyPr bIns="0" anchor="b">
            <a:normAutofit/>
          </a:bodyPr>
          <a:lstStyle>
            <a:lvl1pPr algn="l">
              <a:defRPr sz="792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01336" y="4237446"/>
            <a:ext cx="10364486" cy="117314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2160" b="0" cap="all" baseline="0">
                <a:solidFill>
                  <a:schemeClr val="tx1"/>
                </a:solidFill>
              </a:defRPr>
            </a:lvl1pPr>
            <a:lvl2pPr marL="548640" indent="0" algn="ctr">
              <a:buNone/>
              <a:defRPr sz="216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9801" y="395169"/>
            <a:ext cx="5968698" cy="37104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725197" y="958767"/>
            <a:ext cx="973223" cy="604294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901336" y="4234250"/>
            <a:ext cx="1036448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62562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744675" y="2216506"/>
            <a:ext cx="1152902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316032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326933" y="958768"/>
            <a:ext cx="1938890" cy="5591867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3606" y="958768"/>
            <a:ext cx="9394596" cy="559186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326933" y="958768"/>
            <a:ext cx="0" cy="5591867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82689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4061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053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4747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2963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2245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72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4254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0034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744675" y="2216506"/>
            <a:ext cx="1152902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947305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59589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6539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5087" y="2107356"/>
            <a:ext cx="10371785" cy="2265540"/>
          </a:xfrm>
        </p:spPr>
        <p:txBody>
          <a:bodyPr anchor="b">
            <a:normAutofit/>
          </a:bodyPr>
          <a:lstStyle>
            <a:lvl1pPr algn="l">
              <a:defRPr sz="432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5087" y="4567435"/>
            <a:ext cx="10356535" cy="1215515"/>
          </a:xfrm>
        </p:spPr>
        <p:txBody>
          <a:bodyPr tIns="91440">
            <a:normAutofit/>
          </a:bodyPr>
          <a:lstStyle>
            <a:lvl1pPr marL="0" indent="0" algn="l">
              <a:buNone/>
              <a:defRPr sz="2160">
                <a:solidFill>
                  <a:schemeClr val="tx1"/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745087" y="4565982"/>
            <a:ext cx="1035653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704822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9061" y="965867"/>
            <a:ext cx="11526762" cy="1271166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6797" y="2413054"/>
            <a:ext cx="5574182" cy="413831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96525" y="2420812"/>
            <a:ext cx="5574182" cy="412982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744675" y="2216506"/>
            <a:ext cx="1152902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477487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630" y="964996"/>
            <a:ext cx="11529193" cy="126758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629" y="2423459"/>
            <a:ext cx="5574182" cy="9623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640" b="0" cap="all" baseline="0">
                <a:solidFill>
                  <a:schemeClr val="accent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6629" y="3389124"/>
            <a:ext cx="5574182" cy="317334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94835" y="2427604"/>
            <a:ext cx="5574182" cy="962684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640" b="0" cap="all" baseline="0">
                <a:solidFill>
                  <a:schemeClr val="accent1"/>
                </a:solidFill>
              </a:defRPr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94835" y="3385790"/>
            <a:ext cx="5574182" cy="316484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744675" y="2216506"/>
            <a:ext cx="1152902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660540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744675" y="2216506"/>
            <a:ext cx="1152902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423540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3121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606" y="958768"/>
            <a:ext cx="3927719" cy="2696540"/>
          </a:xfrm>
        </p:spPr>
        <p:txBody>
          <a:bodyPr anchor="b">
            <a:normAutofit/>
          </a:bodyPr>
          <a:lstStyle>
            <a:lvl1pPr algn="l">
              <a:defRPr sz="288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2457" y="958769"/>
            <a:ext cx="7214964" cy="5590591"/>
          </a:xfrm>
        </p:spPr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3606" y="3846590"/>
            <a:ext cx="3930016" cy="2697817"/>
          </a:xfrm>
        </p:spPr>
        <p:txBody>
          <a:bodyPr/>
          <a:lstStyle>
            <a:lvl1pPr marL="0" indent="0" algn="l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737936" y="3846589"/>
            <a:ext cx="392338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01215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8972865" y="578605"/>
            <a:ext cx="4889440" cy="617892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1447" y="1355416"/>
            <a:ext cx="6638794" cy="2196701"/>
          </a:xfrm>
        </p:spPr>
        <p:txBody>
          <a:bodyPr anchor="b">
            <a:normAutofit/>
          </a:bodyPr>
          <a:lstStyle>
            <a:lvl1pPr>
              <a:defRPr sz="384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749268" y="1347051"/>
            <a:ext cx="3349405" cy="4639592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40395" y="3775191"/>
            <a:ext cx="6629285" cy="2404490"/>
          </a:xfrm>
        </p:spPr>
        <p:txBody>
          <a:bodyPr>
            <a:normAutofit/>
          </a:bodyPr>
          <a:lstStyle>
            <a:lvl1pPr marL="0" indent="0" algn="l">
              <a:buNone/>
              <a:defRPr sz="216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736859" y="6563828"/>
            <a:ext cx="6632821" cy="384148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12/8/2025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36858" y="382369"/>
            <a:ext cx="6649205" cy="38511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736859" y="3772326"/>
            <a:ext cx="663282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21710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423372"/>
            <a:ext cx="14630400" cy="49271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7351776"/>
            <a:ext cx="14630400" cy="89154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41895" y="965423"/>
            <a:ext cx="11523930" cy="12590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1895" y="2418879"/>
            <a:ext cx="11523930" cy="4140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4966" y="396445"/>
            <a:ext cx="4200858" cy="371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1895" y="395169"/>
            <a:ext cx="7126603" cy="3710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6073" y="958767"/>
            <a:ext cx="973223" cy="60429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336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7354096"/>
            <a:ext cx="146304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447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49" r:id="rId18"/>
    <p:sldLayoutId id="2147483750" r:id="rId19"/>
    <p:sldLayoutId id="2147483751" r:id="rId20"/>
    <p:sldLayoutId id="2147483752" r:id="rId21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384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120000"/>
        </a:lnSpc>
        <a:spcBef>
          <a:spcPts val="12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16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92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8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4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4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4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4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12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4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2536508"/>
            <a:ext cx="7627382" cy="2138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2E3C4E"/>
                </a:solidFill>
                <a:latin typeface="Arial Rounded MT Bold" panose="020F0704030504030204" pitchFamily="34" charset="0"/>
                <a:ea typeface="Barlow Bold"/>
                <a:cs typeface="Barlow Bold" pitchFamily="34" charset="-120"/>
              </a:rPr>
              <a:t>Angol nyelv és civilizáció: Fedezd fel a világ nyelvét és kultúráját!</a:t>
            </a:r>
            <a:endParaRPr lang="en-US" sz="4450" dirty="0">
              <a:latin typeface="Arial Rounded MT Bold" panose="020F0704030504030204" pitchFamily="34" charset="0"/>
              <a:ea typeface="Barlow Bold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44709" y="4999553"/>
            <a:ext cx="76273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Fedezzük fel együtt, miért az angol a globális kommunikáció kulcsa, és hogyan nyitja meg előtted a világ lehetőségeit!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78617" y="466963"/>
            <a:ext cx="7959566" cy="334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8750"/>
              </a:lnSpc>
              <a:buNone/>
            </a:pPr>
            <a:r>
              <a:rPr lang="en-US" sz="7000" b="1" dirty="0">
                <a:solidFill>
                  <a:srgbClr val="2E3C4E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Beszélj angolul, hódítsd meg a világot!</a:t>
            </a:r>
            <a:endParaRPr lang="en-US" sz="7000" dirty="0">
              <a:latin typeface="Arial Rounded MT Bold" panose="020F070403050403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078617" y="4060865"/>
            <a:ext cx="380762" cy="380762"/>
          </a:xfrm>
          <a:prstGeom prst="roundRect">
            <a:avLst>
              <a:gd name="adj" fmla="val 6666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628567" y="4092535"/>
            <a:ext cx="2672001" cy="333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Ne félj hibázni</a:t>
            </a:r>
            <a:endParaRPr lang="en-US" sz="2100" dirty="0">
              <a:latin typeface="Arial Rounded MT Bold" panose="020F070403050403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28567" y="4527947"/>
            <a:ext cx="7409617" cy="5412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 fejlődés kulcsa a gyakorlás. Ne feledd, minden hiba egy lépés a mesteri tudás felé – merj beszélni!</a:t>
            </a:r>
            <a:endParaRPr lang="en-US" sz="1300" dirty="0">
              <a:latin typeface="Arial Rounded MT Bold" panose="020F070403050403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078617" y="5407581"/>
            <a:ext cx="380762" cy="380762"/>
          </a:xfrm>
          <a:prstGeom prst="roundRect">
            <a:avLst>
              <a:gd name="adj" fmla="val 6666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628567" y="5439251"/>
            <a:ext cx="2672001" cy="333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Élj angolul minden nap</a:t>
            </a:r>
            <a:endParaRPr lang="en-US" sz="2100" dirty="0">
              <a:latin typeface="Arial Rounded MT Bold" panose="020F070403050403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628567" y="5874663"/>
            <a:ext cx="7409617" cy="5412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Merülj el a nyelvben! Hallgass zenét, nézz filmeket, kövesd kedvenc külföldi alkotóidat – a tanulás kaland!</a:t>
            </a:r>
            <a:endParaRPr lang="en-US" sz="1300" dirty="0">
              <a:latin typeface="Arial Rounded MT Bold" panose="020F070403050403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078617" y="6754297"/>
            <a:ext cx="380762" cy="380762"/>
          </a:xfrm>
          <a:prstGeom prst="roundRect">
            <a:avLst>
              <a:gd name="adj" fmla="val 6666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628567" y="6785967"/>
            <a:ext cx="2672001" cy="333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Készen állsz?</a:t>
            </a:r>
            <a:endParaRPr lang="en-US" sz="2100" dirty="0">
              <a:latin typeface="Arial Rounded MT Bold" panose="020F070403050403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628567" y="7221379"/>
            <a:ext cx="7409617" cy="5412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b="1" dirty="0">
                <a:solidFill>
                  <a:srgbClr val="FDC4C4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Let's start your English adventure today!</a:t>
            </a:r>
            <a:r>
              <a:rPr lang="en-US" sz="13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 A világ nyitva áll előtted – az angol a kulcsod hozzá! </a:t>
            </a:r>
            <a:r>
              <a:rPr lang="en-US" sz="1300" dirty="0">
                <a:solidFill>
                  <a:srgbClr val="000000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🌍✨</a:t>
            </a:r>
            <a:endParaRPr lang="en-US" sz="13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64461" y="852607"/>
            <a:ext cx="7482245" cy="637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2E3C4E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Az angol nyelv szerepe a világban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164461" y="1780342"/>
            <a:ext cx="3797022" cy="3170634"/>
          </a:xfrm>
          <a:prstGeom prst="roundRect">
            <a:avLst>
              <a:gd name="adj" fmla="val 9166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796" y="1981676"/>
            <a:ext cx="581144" cy="581144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25578" y="2141458"/>
            <a:ext cx="261461" cy="26146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365796" y="2756535"/>
            <a:ext cx="3394353" cy="6372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Világnyelv: 1,5+ milliárd beszélő</a:t>
            </a:r>
            <a:endParaRPr lang="en-US" sz="2000" dirty="0">
              <a:latin typeface="Arial Rounded MT Bold" panose="020F0704030504030204" pitchFamily="34" charset="0"/>
            </a:endParaRPr>
          </a:p>
        </p:txBody>
      </p:sp>
      <p:sp>
        <p:nvSpPr>
          <p:cNvPr id="8" name="Text 3"/>
          <p:cNvSpPr/>
          <p:nvPr/>
        </p:nvSpPr>
        <p:spPr>
          <a:xfrm>
            <a:off x="6365796" y="3509962"/>
            <a:ext cx="3394353" cy="12396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Több mint másfél milliárd ember kommunikál angolul, ezzel ez a Föld legszélesebb körben használt nyelve.</a:t>
            </a:r>
            <a:endParaRPr lang="en-US" sz="1500" dirty="0">
              <a:latin typeface="Arial Rounded MT Bold" panose="020F0704030504030204" pitchFamily="34" charset="0"/>
            </a:endParaRPr>
          </a:p>
        </p:txBody>
      </p:sp>
      <p:sp>
        <p:nvSpPr>
          <p:cNvPr id="9" name="Shape 4"/>
          <p:cNvSpPr/>
          <p:nvPr/>
        </p:nvSpPr>
        <p:spPr>
          <a:xfrm>
            <a:off x="10155198" y="1780342"/>
            <a:ext cx="3797141" cy="3170634"/>
          </a:xfrm>
          <a:prstGeom prst="roundRect">
            <a:avLst>
              <a:gd name="adj" fmla="val 9166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56533" y="1981676"/>
            <a:ext cx="581144" cy="581144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16314" y="2141458"/>
            <a:ext cx="261461" cy="261461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10356533" y="2756535"/>
            <a:ext cx="2925366" cy="31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Univerzális kommunikáció</a:t>
            </a:r>
            <a:endParaRPr lang="en-US" sz="2000" dirty="0">
              <a:latin typeface="Arial Rounded MT Bold" panose="020F0704030504030204" pitchFamily="34" charset="0"/>
            </a:endParaRPr>
          </a:p>
        </p:txBody>
      </p:sp>
      <p:sp>
        <p:nvSpPr>
          <p:cNvPr id="13" name="Text 6"/>
          <p:cNvSpPr/>
          <p:nvPr/>
        </p:nvSpPr>
        <p:spPr>
          <a:xfrm>
            <a:off x="10356533" y="3191351"/>
            <a:ext cx="3394472" cy="12396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Az üzleti, tudományos, internetes és szórakoztatóipar globális nyelve, ami hidat épít a kontinensek között.</a:t>
            </a:r>
            <a:endParaRPr lang="en-US" sz="1500" dirty="0">
              <a:latin typeface="Arial Rounded MT Bold" panose="020F0704030504030204" pitchFamily="34" charset="0"/>
            </a:endParaRPr>
          </a:p>
        </p:txBody>
      </p:sp>
      <p:sp>
        <p:nvSpPr>
          <p:cNvPr id="14" name="Shape 7"/>
          <p:cNvSpPr/>
          <p:nvPr/>
        </p:nvSpPr>
        <p:spPr>
          <a:xfrm>
            <a:off x="6164461" y="5144691"/>
            <a:ext cx="7787878" cy="2232184"/>
          </a:xfrm>
          <a:prstGeom prst="roundRect">
            <a:avLst>
              <a:gd name="adj" fmla="val 13020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65796" y="5346025"/>
            <a:ext cx="581144" cy="581144"/>
          </a:xfrm>
          <a:prstGeom prst="rect">
            <a:avLst/>
          </a:prstGeom>
        </p:spPr>
      </p:pic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25578" y="5505807"/>
            <a:ext cx="261461" cy="261461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6365796" y="6120884"/>
            <a:ext cx="3349347" cy="31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Diplomáciai és hivatalos nyelv</a:t>
            </a:r>
            <a:endParaRPr lang="en-US" sz="2000" dirty="0">
              <a:latin typeface="Arial Rounded MT Bold" panose="020F0704030504030204" pitchFamily="34" charset="0"/>
            </a:endParaRPr>
          </a:p>
        </p:txBody>
      </p:sp>
      <p:sp>
        <p:nvSpPr>
          <p:cNvPr id="18" name="Text 9"/>
          <p:cNvSpPr/>
          <p:nvPr/>
        </p:nvSpPr>
        <p:spPr>
          <a:xfrm>
            <a:off x="6365796" y="6555700"/>
            <a:ext cx="7385209" cy="6198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Az ENSZ és az EU hivatalos munkanyelve, elengedhetetlen a nemzetközi diplomáciai kapcsolatokhoz.</a:t>
            </a:r>
            <a:endParaRPr lang="en-US" sz="15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880824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2E3C4E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Brit kultúra: Tradíció és modernitás találkozása</a:t>
            </a:r>
            <a:endParaRPr lang="en-US" sz="4450" dirty="0">
              <a:latin typeface="Arial Rounded MT Bold" panose="020F070403050403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44709" y="2847737"/>
            <a:ext cx="3420904" cy="427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650" b="1" dirty="0">
                <a:solidFill>
                  <a:srgbClr val="2E3C4E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Kulturális ikonok</a:t>
            </a:r>
            <a:endParaRPr lang="en-US" sz="2650" dirty="0">
              <a:latin typeface="Arial Rounded MT Bold" panose="020F070403050403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244709" y="3491865"/>
            <a:ext cx="3549372" cy="2080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Shakespeare irodalmi öröksége, a Harry Potter varázslatos világa és a Beatles zenéje generációk óta inspirálnak, világszerte meghatározó kulturális jelenségekként.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244709" y="5767030"/>
            <a:ext cx="3549372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 királyi család és a londoni Big Ben ikonikus jelképei a brit hagyományoknak és történelmi folytonosságnak.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330339" y="2847737"/>
            <a:ext cx="3420904" cy="427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650" b="1" dirty="0">
                <a:solidFill>
                  <a:srgbClr val="2E3C4E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A brit humor</a:t>
            </a:r>
            <a:endParaRPr lang="en-US" sz="2650" dirty="0">
              <a:latin typeface="Arial Rounded MT Bold" panose="020F070403050403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330339" y="3491865"/>
            <a:ext cx="3549372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 szarkazmus és az önirónia határozza meg a brit humor egyediségét. Ez a stílus híven tükrözi a britek világlátását és kommunikációs kultúráját.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330339" y="5420320"/>
            <a:ext cx="3549372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 brit humor megértése kulcsfontosságú a társadalom és a mindennapi kommunikáció mélyebb megismeréséhez.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2140625"/>
            <a:ext cx="131137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2E3C4E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Amerikai kultúra: A szabadság és sokszínűség olvasztótégelye</a:t>
            </a:r>
            <a:endParaRPr lang="en-US" sz="4450" dirty="0">
              <a:latin typeface="Arial Rounded MT Bold" panose="020F070403050403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58309" y="4215884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Hollywood varázsa</a:t>
            </a:r>
            <a:endParaRPr lang="en-US" sz="2200" dirty="0">
              <a:latin typeface="Arial Rounded MT Bold" panose="020F070403050403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58309" y="4702016"/>
            <a:ext cx="4190762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 világ filmiparának központja, évi több mint 11 milliárd dolláros bevételével formálja a globális popkultúrát.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219819" y="4215884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Zenei legendák</a:t>
            </a:r>
            <a:endParaRPr lang="en-US" sz="2200" dirty="0">
              <a:latin typeface="Arial Rounded MT Bold" panose="020F070403050403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219819" y="4702016"/>
            <a:ext cx="4190762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Beyoncé és Michael Jacksonhoz hasonló szupersztárok formálták a modern popzenét, világszerte milliókat inspirálva.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9681329" y="4215884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Életmód exportja</a:t>
            </a:r>
            <a:endParaRPr lang="en-US" sz="2200" dirty="0">
              <a:latin typeface="Arial Rounded MT Bold" panose="020F070403050403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9681329" y="4702016"/>
            <a:ext cx="4190762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 fast food, az NBA és NFL, valamint az ünnepek, mint a Halloween és Hálaadás, mára globális jelenségekké váltak, közösségeket teremtve.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5093" y="586859"/>
            <a:ext cx="7653814" cy="14006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2E3C4E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Angol nyelv és kultúrák: meglepő tények</a:t>
            </a:r>
            <a:endParaRPr lang="en-US" sz="4400" dirty="0">
              <a:latin typeface="Arial Rounded MT Bold" panose="020F070403050403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45093" y="2413278"/>
            <a:ext cx="2373868" cy="702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55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170K+</a:t>
            </a:r>
            <a:endParaRPr lang="en-US" sz="5500" dirty="0">
              <a:latin typeface="Arial Rounded MT Bold" panose="020F070403050403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45093" y="3381970"/>
            <a:ext cx="2373868" cy="3501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Aktív szókincs</a:t>
            </a:r>
            <a:endParaRPr lang="en-US" sz="2200" dirty="0">
              <a:latin typeface="Arial Rounded MT Bold" panose="020F070403050403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45093" y="3859768"/>
            <a:ext cx="2373868" cy="2043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Az angol nyelv több mint 170 000 aktívan használt szót számlál, folyamatosan gyarapodva új kifejezésekkel.</a:t>
            </a:r>
            <a:endParaRPr lang="en-US" sz="1650" dirty="0">
              <a:latin typeface="Arial Rounded MT Bold" panose="020F070403050403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385066" y="2413278"/>
            <a:ext cx="2373868" cy="702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55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350+</a:t>
            </a:r>
            <a:endParaRPr lang="en-US" sz="5500" dirty="0">
              <a:latin typeface="Arial Rounded MT Bold" panose="020F070403050403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3385066" y="3381970"/>
            <a:ext cx="2373868" cy="3501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Nyelvi gazdagság</a:t>
            </a:r>
            <a:endParaRPr lang="en-US" sz="2200" dirty="0">
              <a:latin typeface="Arial Rounded MT Bold" panose="020F070403050403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385066" y="3859768"/>
            <a:ext cx="2373868" cy="23836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Az Egyesült Államokban több mint 350 különböző nyelven beszélnek, ám az angol a legelterjedtebb közös nyelv.</a:t>
            </a:r>
            <a:endParaRPr lang="en-US" sz="1650" dirty="0">
              <a:latin typeface="Arial Rounded MT Bold" panose="020F070403050403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025039" y="2413278"/>
            <a:ext cx="2373868" cy="702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55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1000+</a:t>
            </a:r>
            <a:endParaRPr lang="en-US" sz="5500" dirty="0">
              <a:latin typeface="Arial Rounded MT Bold" panose="020F070403050403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025039" y="3381970"/>
            <a:ext cx="2373868" cy="3501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Brit vs. Amerikai</a:t>
            </a:r>
            <a:endParaRPr lang="en-US" sz="2200" dirty="0">
              <a:latin typeface="Arial Rounded MT Bold" panose="020F070403050403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025039" y="3859768"/>
            <a:ext cx="2373868" cy="2043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Több ezer szó és kiejtésbeli különbség jellemzi a brit és amerikai angolt (pl. lift vs elevator, colour vs color).</a:t>
            </a:r>
            <a:endParaRPr lang="en-US" sz="1650" dirty="0">
              <a:latin typeface="Arial Rounded MT Bold" panose="020F070403050403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064419" y="6722269"/>
            <a:ext cx="7334488" cy="681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„A nyelv nem csupán kommunikációs eszköz, hanem kultúra, történelem és identitás hordozója is.”</a:t>
            </a:r>
            <a:endParaRPr lang="en-US" sz="1650" dirty="0">
              <a:latin typeface="Arial Rounded MT Bold" panose="020F0704030504030204" pitchFamily="34" charset="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745093" y="6482834"/>
            <a:ext cx="22860" cy="1159907"/>
          </a:xfrm>
          <a:prstGeom prst="rect">
            <a:avLst/>
          </a:prstGeom>
          <a:solidFill>
            <a:srgbClr val="75BAE6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688663"/>
            <a:ext cx="7512963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2E3C4E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Kezdőknek szóló nyelvi tippek</a:t>
            </a:r>
            <a:endParaRPr lang="en-US" sz="4450" dirty="0">
              <a:latin typeface="Arial Rounded MT Bold" panose="020F070403050403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58309" y="2834640"/>
            <a:ext cx="216575" cy="270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Barlow Light" pitchFamily="34" charset="-122"/>
                <a:cs typeface="Barlow Light" pitchFamily="34" charset="-120"/>
              </a:rPr>
              <a:t>01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309" y="3172182"/>
            <a:ext cx="4226838" cy="30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309" y="3341370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Alapvető kifejezések</a:t>
            </a:r>
            <a:endParaRPr lang="en-US" sz="2200" dirty="0">
              <a:latin typeface="Arial Rounded MT Bold" panose="020F070403050403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58309" y="3827502"/>
            <a:ext cx="4226838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Sajátíts el 10 alapvető kifejezést, amelyekkel bárhol boldogulsz: Hello, Thank you, Excuse me, Where is...?, How much...?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201722" y="2834640"/>
            <a:ext cx="216575" cy="270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Barlow Light" pitchFamily="34" charset="-122"/>
                <a:cs typeface="Barlow Light" pitchFamily="34" charset="-120"/>
              </a:rPr>
              <a:t>02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722" y="3172182"/>
            <a:ext cx="4226838" cy="304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201722" y="3341370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Szórakoztató tanulás</a:t>
            </a:r>
            <a:endParaRPr lang="en-US" sz="2200" dirty="0">
              <a:latin typeface="Arial Rounded MT Bold" panose="020F070403050403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5201722" y="3827502"/>
            <a:ext cx="4226838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Merülj el az angol nyelvű filmek, sorozatok és zenék világában. Kezdd felirattal, majd fokozatosan válts nélküle!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9645134" y="2834640"/>
            <a:ext cx="216575" cy="270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Barlow Light" pitchFamily="34" charset="-122"/>
                <a:cs typeface="Barlow Light" pitchFamily="34" charset="-120"/>
              </a:rPr>
              <a:t>03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5134" y="3172182"/>
            <a:ext cx="4226957" cy="3048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645134" y="3341370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Napi gyakorlás</a:t>
            </a:r>
            <a:endParaRPr lang="en-US" sz="2200" dirty="0">
              <a:latin typeface="Arial Rounded MT Bold" panose="020F0704030504030204" pitchFamily="34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9645134" y="3827502"/>
            <a:ext cx="4226957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Gyakorolj naponta 5-10 percet – akár csak pár szó erejéig. A következetesség a kulcs a ritkább, de hosszabb tanulási időszakok helyett.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758309" y="5598795"/>
            <a:ext cx="13113782" cy="920472"/>
          </a:xfrm>
          <a:prstGeom prst="roundRect">
            <a:avLst>
              <a:gd name="adj" fmla="val 35307"/>
            </a:avLst>
          </a:prstGeom>
          <a:solidFill>
            <a:srgbClr val="BEDFF3"/>
          </a:solidFill>
          <a:ln/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884" y="5931337"/>
            <a:ext cx="270748" cy="21657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462207" y="5891093"/>
            <a:ext cx="1219331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b="1" dirty="0">
                <a:solidFill>
                  <a:srgbClr val="000000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Profi tipp:</a:t>
            </a:r>
            <a:r>
              <a:rPr lang="en-US" sz="1700" dirty="0">
                <a:solidFill>
                  <a:srgbClr val="000000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 Állítsd angolra a telefonodat és a közösségi média felületeidet – így mindennap észrevétlenül tanulsz!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612344"/>
            <a:ext cx="6037659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2E3C4E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Angol szókvíz: Találd ki!</a:t>
            </a:r>
            <a:endParaRPr lang="en-US" sz="4450" dirty="0">
              <a:latin typeface="Arial Rounded MT Bold" panose="020F070403050403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58309" y="2758321"/>
            <a:ext cx="1311378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Nézd meg a képeket, találd ki az angol szót! Bővítsd szórakoztatóan a szókincsed!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58309" y="3348752"/>
            <a:ext cx="4226838" cy="2670334"/>
          </a:xfrm>
          <a:prstGeom prst="roundRect">
            <a:avLst>
              <a:gd name="adj" fmla="val 12171"/>
            </a:avLst>
          </a:prstGeom>
          <a:solidFill>
            <a:srgbClr val="FFFFFF"/>
          </a:solidFill>
          <a:ln w="30480">
            <a:solidFill>
              <a:srgbClr val="BACFD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88789" y="3379232"/>
            <a:ext cx="4165878" cy="649962"/>
          </a:xfrm>
          <a:prstGeom prst="roundRect">
            <a:avLst>
              <a:gd name="adj" fmla="val 44374"/>
            </a:avLst>
          </a:prstGeom>
          <a:solidFill>
            <a:srgbClr val="D4E9F7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267" y="3537823"/>
            <a:ext cx="324922" cy="32492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05364" y="4245769"/>
            <a:ext cx="3670221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Telephone box / Phone booth</a:t>
            </a:r>
            <a:endParaRPr lang="en-US" sz="2200" dirty="0">
              <a:latin typeface="Arial Rounded MT Bold" panose="020F070403050403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05364" y="4731901"/>
            <a:ext cx="373272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 piros telefonfülke London ikonikus szimbóluma.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5201722" y="3348752"/>
            <a:ext cx="4226838" cy="2670334"/>
          </a:xfrm>
          <a:prstGeom prst="roundRect">
            <a:avLst>
              <a:gd name="adj" fmla="val 12171"/>
            </a:avLst>
          </a:prstGeom>
          <a:solidFill>
            <a:srgbClr val="FFFFFF"/>
          </a:solidFill>
          <a:ln w="30480">
            <a:solidFill>
              <a:srgbClr val="BACFDD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232202" y="3379232"/>
            <a:ext cx="4165878" cy="649962"/>
          </a:xfrm>
          <a:prstGeom prst="roundRect">
            <a:avLst>
              <a:gd name="adj" fmla="val 44374"/>
            </a:avLst>
          </a:prstGeom>
          <a:solidFill>
            <a:srgbClr val="D4E9F7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2680" y="3537823"/>
            <a:ext cx="324922" cy="32492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48776" y="424576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Double-decker bus</a:t>
            </a:r>
            <a:endParaRPr lang="en-US" sz="2200" dirty="0">
              <a:latin typeface="Arial Rounded MT Bold" panose="020F0704030504030204" pitchFamily="34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5448776" y="4731901"/>
            <a:ext cx="3732728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London elengedhetetlen kétszintes busza a városi közlekedésnek.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9645134" y="3348752"/>
            <a:ext cx="4226957" cy="2670334"/>
          </a:xfrm>
          <a:prstGeom prst="roundRect">
            <a:avLst>
              <a:gd name="adj" fmla="val 12171"/>
            </a:avLst>
          </a:prstGeom>
          <a:solidFill>
            <a:srgbClr val="FFFFFF"/>
          </a:solidFill>
          <a:ln w="30480">
            <a:solidFill>
              <a:srgbClr val="BACFDD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9675614" y="3379232"/>
            <a:ext cx="4165997" cy="649962"/>
          </a:xfrm>
          <a:prstGeom prst="roundRect">
            <a:avLst>
              <a:gd name="adj" fmla="val 44374"/>
            </a:avLst>
          </a:prstGeom>
          <a:solidFill>
            <a:srgbClr val="D4E9F7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96092" y="3537823"/>
            <a:ext cx="324922" cy="32492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9892189" y="424576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Tea and biscuits</a:t>
            </a:r>
            <a:endParaRPr lang="en-US" sz="2200" dirty="0">
              <a:latin typeface="Arial Rounded MT Bold" panose="020F0704030504030204" pitchFamily="34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9892189" y="4731901"/>
            <a:ext cx="3732848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Klasszikus brit délutáni tea süteménnyel – egy kulturális hagyomány.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19" name="Text 14"/>
          <p:cNvSpPr/>
          <p:nvPr/>
        </p:nvSpPr>
        <p:spPr>
          <a:xfrm>
            <a:off x="758309" y="6262807"/>
            <a:ext cx="1311378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highlight>
                  <a:srgbClr val="FDC4C4"/>
                </a:highlight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Jutalom:</a:t>
            </a: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 Már néhány tipikusan brit dolgot is tudsz angolul! </a:t>
            </a:r>
            <a:r>
              <a:rPr lang="en-US" sz="1700" dirty="0">
                <a:solidFill>
                  <a:srgbClr val="000000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🎉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6880" y="595908"/>
            <a:ext cx="7630239" cy="14227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2E3C4E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Fiatalos nyelvi trükkök és szleng</a:t>
            </a:r>
            <a:endParaRPr lang="en-US" sz="4450" dirty="0">
              <a:latin typeface="Arial Rounded MT Bold" panose="020F070403050403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756880" y="2559248"/>
            <a:ext cx="2164556" cy="8536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650" b="1" dirty="0">
                <a:solidFill>
                  <a:srgbClr val="2E3C4E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Hétköznapi szleng</a:t>
            </a:r>
            <a:endParaRPr lang="en-US" sz="2650" dirty="0">
              <a:latin typeface="Arial Rounded MT Bold" panose="020F070403050403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56880" y="3629144"/>
            <a:ext cx="2164556" cy="691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b="1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Cool</a:t>
            </a: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 – menő, klassz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56880" y="4396502"/>
            <a:ext cx="2164556" cy="691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b="1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Awesome</a:t>
            </a: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 – fantasztikus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56880" y="5163860"/>
            <a:ext cx="2164556" cy="345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b="1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No way!</a:t>
            </a: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 – Na ne!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756880" y="5585341"/>
            <a:ext cx="2164556" cy="691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b="1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That's lit!</a:t>
            </a: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 – Ez durva jó!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456503" y="2559248"/>
            <a:ext cx="2164556" cy="8536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650" b="1" dirty="0">
                <a:solidFill>
                  <a:srgbClr val="2E3C4E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Online rövidítések</a:t>
            </a:r>
            <a:endParaRPr lang="en-US" sz="2650" dirty="0">
              <a:latin typeface="Arial Rounded MT Bold" panose="020F070403050403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3456503" y="3629144"/>
            <a:ext cx="2164556" cy="691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b="1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LOL</a:t>
            </a: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 – Laugh Out Loud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456503" y="4396502"/>
            <a:ext cx="2164556" cy="691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b="1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BRB</a:t>
            </a: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 – Be Right Back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3456503" y="5163860"/>
            <a:ext cx="2164556" cy="691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b="1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OMG</a:t>
            </a: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 – Oh My God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3456503" y="5931217"/>
            <a:ext cx="2164556" cy="691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b="1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ASAP</a:t>
            </a: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 – As Soon As Possible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156127" y="2559248"/>
            <a:ext cx="2246114" cy="8536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50"/>
              </a:lnSpc>
              <a:buNone/>
            </a:pPr>
            <a:r>
              <a:rPr lang="en-US" sz="2650" b="1" dirty="0">
                <a:solidFill>
                  <a:srgbClr val="2E3C4E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Social media nyelv</a:t>
            </a:r>
            <a:endParaRPr lang="en-US" sz="2650" dirty="0">
              <a:latin typeface="Arial Rounded MT Bold" panose="020F0704030504030204" pitchFamily="34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156127" y="3629144"/>
            <a:ext cx="2246114" cy="691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b="1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FOMO</a:t>
            </a: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 – Fear Of Missing Out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156127" y="4396502"/>
            <a:ext cx="2246114" cy="691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b="1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Slay</a:t>
            </a: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 – Remekelsz!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6156127" y="5163860"/>
            <a:ext cx="2246114" cy="345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b="1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Vibe</a:t>
            </a: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 – Hangulat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6156127" y="5585341"/>
            <a:ext cx="2246114" cy="3458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b="1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Sus</a:t>
            </a: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 – Gyanús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756880" y="6941820"/>
            <a:ext cx="7630239" cy="6917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 mémek és TikTok trendek ismerete kulcs a globális fiatalokhoz és a digitális kultúra megértéséhez.</a:t>
            </a:r>
            <a:endParaRPr lang="en-US" sz="17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4650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9013" y="3114794"/>
            <a:ext cx="8410694" cy="638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2E3C4E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Hogyan segíthet az angol a jövődben?</a:t>
            </a:r>
            <a:endParaRPr lang="en-US" sz="4000" dirty="0">
              <a:latin typeface="Arial Rounded MT Bold" panose="020F0704030504030204" pitchFamily="34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013" y="4043958"/>
            <a:ext cx="4424124" cy="77604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72966" y="5013960"/>
            <a:ext cx="2552938" cy="319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Karrierlehetőségek</a:t>
            </a:r>
            <a:endParaRPr lang="en-US" sz="2000" dirty="0">
              <a:latin typeface="Arial Rounded MT Bold" panose="020F0704030504030204" pitchFamily="3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872966" y="5449372"/>
            <a:ext cx="4036219" cy="9315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 globális munkaerőpiacon az angol nyelvtudás alapkövetelmény: a világ munkahelyeinek több mint 70%-a elvárja.</a:t>
            </a:r>
            <a:endParaRPr lang="en-US" sz="1500" dirty="0">
              <a:latin typeface="Arial Rounded MT Bold" panose="020F0704030504030204" pitchFamily="34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138" y="4043958"/>
            <a:ext cx="4424124" cy="77604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297091" y="5013960"/>
            <a:ext cx="2552938" cy="319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Utazás és tanulás</a:t>
            </a:r>
            <a:endParaRPr lang="en-US" sz="2000" dirty="0">
              <a:latin typeface="Arial Rounded MT Bold" panose="020F0704030504030204" pitchFamily="34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5297091" y="5449372"/>
            <a:ext cx="4036219" cy="9315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Az angol nyelv szabaddá tesz: utazz, tanulj külföldön, és köss könnyedén nemzetközi barátságokat.</a:t>
            </a:r>
            <a:endParaRPr lang="en-US" sz="1500" dirty="0">
              <a:latin typeface="Arial Rounded MT Bold" panose="020F0704030504030204" pitchFamily="34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7262" y="4043958"/>
            <a:ext cx="4424124" cy="77604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721215" y="5013960"/>
            <a:ext cx="2552938" cy="319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Arial Rounded MT Bold" panose="020F0704030504030204" pitchFamily="34" charset="0"/>
                <a:ea typeface="Barlow Bold" pitchFamily="34" charset="-122"/>
                <a:cs typeface="Barlow Bold" pitchFamily="34" charset="-120"/>
              </a:rPr>
              <a:t>Kreatív karrierek</a:t>
            </a:r>
            <a:endParaRPr lang="en-US" sz="2000" dirty="0">
              <a:latin typeface="Arial Rounded MT Bold" panose="020F0704030504030204" pitchFamily="34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9721215" y="5449372"/>
            <a:ext cx="4036219" cy="9315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Író, színész, influencer, programozó, zenész – az angol számtalan kreatív karrierutat nyit meg előtted.</a:t>
            </a:r>
            <a:endParaRPr lang="en-US" sz="1500" dirty="0">
              <a:latin typeface="Arial Rounded MT Bold" panose="020F0704030504030204" pitchFamily="34" charset="0"/>
            </a:endParaRPr>
          </a:p>
        </p:txBody>
      </p:sp>
      <p:sp>
        <p:nvSpPr>
          <p:cNvPr id="13" name="Text 7"/>
          <p:cNvSpPr/>
          <p:nvPr/>
        </p:nvSpPr>
        <p:spPr>
          <a:xfrm>
            <a:off x="970002" y="7011352"/>
            <a:ext cx="12981384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Arial Rounded MT Bold" panose="020F0704030504030204" pitchFamily="34" charset="0"/>
                <a:ea typeface="Montserrat" pitchFamily="34" charset="-122"/>
                <a:cs typeface="Montserrat" pitchFamily="34" charset="-120"/>
              </a:rPr>
              <a:t>Az angol nyelv ismerete ma már nem luxus, hanem szükséglet a sikeres jövőhöz!</a:t>
            </a:r>
            <a:endParaRPr lang="en-US" sz="1500" dirty="0">
              <a:latin typeface="Arial Rounded MT Bold" panose="020F0704030504030204" pitchFamily="34" charset="0"/>
            </a:endParaRPr>
          </a:p>
        </p:txBody>
      </p:sp>
      <p:sp>
        <p:nvSpPr>
          <p:cNvPr id="14" name="Shape 8"/>
          <p:cNvSpPr/>
          <p:nvPr/>
        </p:nvSpPr>
        <p:spPr>
          <a:xfrm>
            <a:off x="679013" y="6793111"/>
            <a:ext cx="22860" cy="746998"/>
          </a:xfrm>
          <a:prstGeom prst="rect">
            <a:avLst/>
          </a:prstGeom>
          <a:solidFill>
            <a:srgbClr val="75BAE6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Galéria">
  <a:themeElements>
    <a:clrScheme name="Galéri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éri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éri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787</Words>
  <Application>Microsoft Office PowerPoint</Application>
  <PresentationFormat>Egyéni</PresentationFormat>
  <Paragraphs>96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8" baseType="lpstr">
      <vt:lpstr>Calibri</vt:lpstr>
      <vt:lpstr>Arial</vt:lpstr>
      <vt:lpstr>Arial Rounded MT Bold</vt:lpstr>
      <vt:lpstr>Montserrat</vt:lpstr>
      <vt:lpstr>Barlow Bold</vt:lpstr>
      <vt:lpstr>Barlow Light</vt:lpstr>
      <vt:lpstr>Gill Sans MT</vt:lpstr>
      <vt:lpstr>Galéria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oktató</dc:creator>
  <cp:lastModifiedBy>oktató</cp:lastModifiedBy>
  <cp:revision>3</cp:revision>
  <dcterms:created xsi:type="dcterms:W3CDTF">2025-12-02T20:33:59Z</dcterms:created>
  <dcterms:modified xsi:type="dcterms:W3CDTF">2025-12-08T13:22:39Z</dcterms:modified>
</cp:coreProperties>
</file>